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256" r:id="rId2"/>
    <p:sldId id="257" r:id="rId3"/>
    <p:sldId id="299" r:id="rId4"/>
    <p:sldId id="300" r:id="rId5"/>
    <p:sldId id="260" r:id="rId6"/>
    <p:sldId id="295" r:id="rId7"/>
    <p:sldId id="296" r:id="rId8"/>
    <p:sldId id="261" r:id="rId9"/>
    <p:sldId id="262" r:id="rId10"/>
    <p:sldId id="301" r:id="rId11"/>
    <p:sldId id="263" r:id="rId12"/>
    <p:sldId id="264" r:id="rId13"/>
    <p:sldId id="303" r:id="rId14"/>
    <p:sldId id="304" r:id="rId15"/>
    <p:sldId id="265" r:id="rId16"/>
    <p:sldId id="302" r:id="rId17"/>
    <p:sldId id="266" r:id="rId18"/>
    <p:sldId id="267" r:id="rId19"/>
    <p:sldId id="268" r:id="rId20"/>
    <p:sldId id="269" r:id="rId21"/>
    <p:sldId id="270" r:id="rId22"/>
    <p:sldId id="271" r:id="rId23"/>
    <p:sldId id="272" r:id="rId24"/>
    <p:sldId id="277" r:id="rId25"/>
    <p:sldId id="298" r:id="rId26"/>
    <p:sldId id="297" r:id="rId27"/>
    <p:sldId id="306" r:id="rId28"/>
    <p:sldId id="279" r:id="rId29"/>
    <p:sldId id="280" r:id="rId30"/>
    <p:sldId id="305" r:id="rId31"/>
    <p:sldId id="281" r:id="rId32"/>
    <p:sldId id="307" r:id="rId33"/>
    <p:sldId id="282" r:id="rId34"/>
    <p:sldId id="283" r:id="rId35"/>
    <p:sldId id="284" r:id="rId36"/>
    <p:sldId id="285" r:id="rId37"/>
    <p:sldId id="276" r:id="rId38"/>
    <p:sldId id="291" r:id="rId39"/>
    <p:sldId id="290" r:id="rId40"/>
    <p:sldId id="288" r:id="rId41"/>
    <p:sldId id="292" r:id="rId42"/>
    <p:sldId id="293" r:id="rId43"/>
    <p:sldId id="286" r:id="rId44"/>
    <p:sldId id="287" r:id="rId45"/>
    <p:sldId id="289" r:id="rId46"/>
    <p:sldId id="29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33" autoAdjust="0"/>
  </p:normalViewPr>
  <p:slideViewPr>
    <p:cSldViewPr>
      <p:cViewPr>
        <p:scale>
          <a:sx n="80" d="100"/>
          <a:sy n="80" d="100"/>
        </p:scale>
        <p:origin x="-1674" y="-1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F32483-EF80-4142-8189-C6FDF8CE716A}" type="datetimeFigureOut">
              <a:rPr lang="en-US" smtClean="0"/>
              <a:t>9/10/2013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CCE08E-E297-444E-A2B4-54C2D929BA20}" type="slidenum">
              <a:rPr lang="en-US" smtClean="0"/>
              <a:t>‹#›</a:t>
            </a:fld>
            <a:endParaRPr lang="en-US"/>
          </a:p>
        </p:txBody>
      </p:sp>
    </p:spTree>
    <p:extLst>
      <p:ext uri="{BB962C8B-B14F-4D97-AF65-F5344CB8AC3E}">
        <p14:creationId xmlns:p14="http://schemas.microsoft.com/office/powerpoint/2010/main" val="914907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found this simple</a:t>
            </a:r>
            <a:r>
              <a:rPr lang="en-US" baseline="0" dirty="0" smtClean="0"/>
              <a:t> diagram, I will let you study it for about 15 minutes then I will come back and let you ask questions.</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3</a:t>
            </a:fld>
            <a:endParaRPr lang="en-US"/>
          </a:p>
        </p:txBody>
      </p:sp>
    </p:spTree>
    <p:extLst>
      <p:ext uri="{BB962C8B-B14F-4D97-AF65-F5344CB8AC3E}">
        <p14:creationId xmlns:p14="http://schemas.microsoft.com/office/powerpoint/2010/main" val="3785908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 are generally evaluated through a combination of some measure of model</a:t>
            </a:r>
            <a:r>
              <a:rPr lang="en-US" baseline="0" dirty="0" smtClean="0"/>
              <a:t> fit and cross-validation with independent data.</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26</a:t>
            </a:fld>
            <a:endParaRPr lang="en-US"/>
          </a:p>
        </p:txBody>
      </p:sp>
    </p:spTree>
    <p:extLst>
      <p:ext uri="{BB962C8B-B14F-4D97-AF65-F5344CB8AC3E}">
        <p14:creationId xmlns:p14="http://schemas.microsoft.com/office/powerpoint/2010/main" val="1360233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27</a:t>
            </a:fld>
            <a:endParaRPr lang="en-US"/>
          </a:p>
        </p:txBody>
      </p:sp>
    </p:spTree>
    <p:extLst>
      <p:ext uri="{BB962C8B-B14F-4D97-AF65-F5344CB8AC3E}">
        <p14:creationId xmlns:p14="http://schemas.microsoft.com/office/powerpoint/2010/main" val="26422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28</a:t>
            </a:fld>
            <a:endParaRPr lang="en-US"/>
          </a:p>
        </p:txBody>
      </p:sp>
    </p:spTree>
    <p:extLst>
      <p:ext uri="{BB962C8B-B14F-4D97-AF65-F5344CB8AC3E}">
        <p14:creationId xmlns:p14="http://schemas.microsoft.com/office/powerpoint/2010/main" val="264228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Summarizes results from the extremes which isn’t very useful, equal weights to omission</a:t>
            </a:r>
            <a:r>
              <a:rPr lang="en-US" baseline="0" dirty="0" smtClean="0"/>
              <a:t> and </a:t>
            </a:r>
            <a:r>
              <a:rPr lang="en-US" baseline="0" dirty="0" err="1" smtClean="0"/>
              <a:t>comission</a:t>
            </a:r>
            <a:r>
              <a:rPr lang="en-US" baseline="0" dirty="0" smtClean="0"/>
              <a:t> errors, no information about the spatial distribution of errors, sensitive to the testing extent.</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29</a:t>
            </a:fld>
            <a:endParaRPr lang="en-US"/>
          </a:p>
        </p:txBody>
      </p:sp>
    </p:spTree>
    <p:extLst>
      <p:ext uri="{BB962C8B-B14F-4D97-AF65-F5344CB8AC3E}">
        <p14:creationId xmlns:p14="http://schemas.microsoft.com/office/powerpoint/2010/main" val="315195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Summarizes results from the extremes which isn’t very useful, equal weights to omission</a:t>
            </a:r>
            <a:r>
              <a:rPr lang="en-US" baseline="0" dirty="0" smtClean="0"/>
              <a:t> and </a:t>
            </a:r>
            <a:r>
              <a:rPr lang="en-US" baseline="0" dirty="0" err="1" smtClean="0"/>
              <a:t>comission</a:t>
            </a:r>
            <a:r>
              <a:rPr lang="en-US" baseline="0" dirty="0" smtClean="0"/>
              <a:t> errors, no information about the spatial distribution of errors, sensitive to the testing extent.</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30</a:t>
            </a:fld>
            <a:endParaRPr lang="en-US"/>
          </a:p>
        </p:txBody>
      </p:sp>
    </p:spTree>
    <p:extLst>
      <p:ext uri="{BB962C8B-B14F-4D97-AF65-F5344CB8AC3E}">
        <p14:creationId xmlns:p14="http://schemas.microsoft.com/office/powerpoint/2010/main" val="315195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Species’ invasions have long been regarded as enormously complex processes, so complex as to defy</a:t>
            </a:r>
          </a:p>
          <a:p>
            <a:r>
              <a:rPr lang="en-US" dirty="0" err="1" smtClean="0"/>
              <a:t>predictivity</a:t>
            </a:r>
            <a:r>
              <a:rPr lang="en-US" dirty="0" smtClean="0"/>
              <a:t>. Phases of this process, however, are emerging as highly predictable: the potential geographic</a:t>
            </a:r>
          </a:p>
          <a:p>
            <a:r>
              <a:rPr lang="en-US" dirty="0" smtClean="0"/>
              <a:t>course of an invasion can be anticipated with high precision based on the ecological niche characteristics</a:t>
            </a:r>
          </a:p>
          <a:p>
            <a:r>
              <a:rPr lang="en-US" dirty="0" smtClean="0"/>
              <a:t>of a species in its native geographic distributional area. This </a:t>
            </a:r>
            <a:r>
              <a:rPr lang="en-US" dirty="0" err="1" smtClean="0"/>
              <a:t>predictivity</a:t>
            </a:r>
            <a:r>
              <a:rPr lang="en-US" dirty="0" smtClean="0"/>
              <a:t> depends on the premise that</a:t>
            </a:r>
          </a:p>
          <a:p>
            <a:r>
              <a:rPr lang="en-US" dirty="0" smtClean="0"/>
              <a:t>ecological niches constitute long-term stable constraints on the potential geographic distributions of</a:t>
            </a:r>
          </a:p>
          <a:p>
            <a:r>
              <a:rPr lang="en-US" dirty="0" smtClean="0"/>
              <a:t>species, for which a sizeable body of evidence is accumulating. Hence, although the entire invasion</a:t>
            </a:r>
          </a:p>
          <a:p>
            <a:r>
              <a:rPr lang="en-US" dirty="0" smtClean="0"/>
              <a:t>process is indeed complex, the geographic course that invasions are able to take can be anticipated with</a:t>
            </a:r>
          </a:p>
          <a:p>
            <a:r>
              <a:rPr lang="en-US" dirty="0" smtClean="0"/>
              <a:t>considerable conﬁdence.</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42</a:t>
            </a:fld>
            <a:endParaRPr lang="en-US"/>
          </a:p>
        </p:txBody>
      </p:sp>
    </p:spTree>
    <p:extLst>
      <p:ext uri="{BB962C8B-B14F-4D97-AF65-F5344CB8AC3E}">
        <p14:creationId xmlns:p14="http://schemas.microsoft.com/office/powerpoint/2010/main" val="2747542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baseline="0" dirty="0" smtClean="0">
                <a:solidFill>
                  <a:schemeClr val="tx1"/>
                </a:solidFill>
                <a:latin typeface="+mn-lt"/>
                <a:ea typeface="+mn-ea"/>
                <a:cs typeface="+mn-cs"/>
              </a:rPr>
              <a:t>Limitations imposed on species ranges by the climatic, ecological, and physiological effects of</a:t>
            </a:r>
          </a:p>
          <a:p>
            <a:r>
              <a:rPr lang="en-US" sz="1200" b="0" i="1" u="none" strike="noStrike" kern="1200" baseline="0" dirty="0" smtClean="0">
                <a:solidFill>
                  <a:schemeClr val="tx1"/>
                </a:solidFill>
                <a:latin typeface="+mn-lt"/>
                <a:ea typeface="+mn-ea"/>
                <a:cs typeface="+mn-cs"/>
              </a:rPr>
              <a:t>elevation are important determinants of extinction risk. We modeled the effects of </a:t>
            </a:r>
            <a:r>
              <a:rPr lang="en-US" sz="1200" b="0" i="1" u="none" strike="noStrike" kern="1200" baseline="0" dirty="0" err="1" smtClean="0">
                <a:solidFill>
                  <a:schemeClr val="tx1"/>
                </a:solidFill>
                <a:latin typeface="+mn-lt"/>
                <a:ea typeface="+mn-ea"/>
                <a:cs typeface="+mn-cs"/>
              </a:rPr>
              <a:t>elevational</a:t>
            </a:r>
            <a:r>
              <a:rPr lang="en-US" sz="1200" b="0" i="1" u="none" strike="noStrike" kern="1200" baseline="0" dirty="0" smtClean="0">
                <a:solidFill>
                  <a:schemeClr val="tx1"/>
                </a:solidFill>
                <a:latin typeface="+mn-lt"/>
                <a:ea typeface="+mn-ea"/>
                <a:cs typeface="+mn-cs"/>
              </a:rPr>
              <a:t> limits on the</a:t>
            </a:r>
          </a:p>
          <a:p>
            <a:r>
              <a:rPr lang="en-US" sz="1200" b="0" i="1" u="none" strike="noStrike" kern="1200" baseline="0" dirty="0" smtClean="0">
                <a:solidFill>
                  <a:schemeClr val="tx1"/>
                </a:solidFill>
                <a:latin typeface="+mn-lt"/>
                <a:ea typeface="+mn-ea"/>
                <a:cs typeface="+mn-cs"/>
              </a:rPr>
              <a:t>extinction risk of </a:t>
            </a:r>
            <a:r>
              <a:rPr lang="en-US" sz="1200" b="0" i="1" u="none" strike="noStrike" kern="1200" baseline="0" dirty="0" err="1" smtClean="0">
                <a:solidFill>
                  <a:schemeClr val="tx1"/>
                </a:solidFill>
                <a:latin typeface="+mn-lt"/>
                <a:ea typeface="+mn-ea"/>
                <a:cs typeface="+mn-cs"/>
              </a:rPr>
              <a:t>landbirds</a:t>
            </a:r>
            <a:r>
              <a:rPr lang="en-US" sz="1200" b="0" i="1" u="none" strike="noStrike" kern="1200" baseline="0" dirty="0" smtClean="0">
                <a:solidFill>
                  <a:schemeClr val="tx1"/>
                </a:solidFill>
                <a:latin typeface="+mn-lt"/>
                <a:ea typeface="+mn-ea"/>
                <a:cs typeface="+mn-cs"/>
              </a:rPr>
              <a:t>, 87% of all bird species. </a:t>
            </a:r>
            <a:r>
              <a:rPr lang="en-US" sz="1200" b="0" i="1" u="none" strike="noStrike" kern="1200" baseline="0" dirty="0" err="1" smtClean="0">
                <a:solidFill>
                  <a:schemeClr val="tx1"/>
                </a:solidFill>
                <a:latin typeface="+mn-lt"/>
                <a:ea typeface="+mn-ea"/>
                <a:cs typeface="+mn-cs"/>
              </a:rPr>
              <a:t>Elevational</a:t>
            </a:r>
            <a:r>
              <a:rPr lang="en-US" sz="1200" b="0" i="1" u="none" strike="noStrike" kern="1200" baseline="0" dirty="0" smtClean="0">
                <a:solidFill>
                  <a:schemeClr val="tx1"/>
                </a:solidFill>
                <a:latin typeface="+mn-lt"/>
                <a:ea typeface="+mn-ea"/>
                <a:cs typeface="+mn-cs"/>
              </a:rPr>
              <a:t> limitation of range size explained 97% of the</a:t>
            </a:r>
          </a:p>
          <a:p>
            <a:r>
              <a:rPr lang="en-US" sz="1200" b="0" i="1" u="none" strike="noStrike" kern="1200" baseline="0" dirty="0" smtClean="0">
                <a:solidFill>
                  <a:schemeClr val="tx1"/>
                </a:solidFill>
                <a:latin typeface="+mn-lt"/>
                <a:ea typeface="+mn-ea"/>
                <a:cs typeface="+mn-cs"/>
              </a:rPr>
              <a:t>variation in the probability of being in a World Conservation Union category of extinction risk. Our model</a:t>
            </a:r>
          </a:p>
          <a:p>
            <a:r>
              <a:rPr lang="en-US" sz="1200" b="0" i="1" u="none" strike="noStrike" kern="1200" baseline="0" dirty="0" smtClean="0">
                <a:solidFill>
                  <a:schemeClr val="tx1"/>
                </a:solidFill>
                <a:latin typeface="+mn-lt"/>
                <a:ea typeface="+mn-ea"/>
                <a:cs typeface="+mn-cs"/>
              </a:rPr>
              <a:t>that combined </a:t>
            </a:r>
            <a:r>
              <a:rPr lang="en-US" sz="1200" b="0" i="1" u="none" strike="noStrike" kern="1200" baseline="0" dirty="0" err="1" smtClean="0">
                <a:solidFill>
                  <a:schemeClr val="tx1"/>
                </a:solidFill>
                <a:latin typeface="+mn-lt"/>
                <a:ea typeface="+mn-ea"/>
                <a:cs typeface="+mn-cs"/>
              </a:rPr>
              <a:t>elevational</a:t>
            </a:r>
            <a:r>
              <a:rPr lang="en-US" sz="1200" b="0" i="1" u="none" strike="noStrike" kern="1200" baseline="0" dirty="0" smtClean="0">
                <a:solidFill>
                  <a:schemeClr val="tx1"/>
                </a:solidFill>
                <a:latin typeface="+mn-lt"/>
                <a:ea typeface="+mn-ea"/>
                <a:cs typeface="+mn-cs"/>
              </a:rPr>
              <a:t> ranges, four Millennium Assessment habitat-loss scenarios, and an intermediate</a:t>
            </a:r>
          </a:p>
          <a:p>
            <a:r>
              <a:rPr lang="en-US" sz="1200" b="0" i="1" u="none" strike="noStrike" kern="1200" baseline="0" dirty="0" smtClean="0">
                <a:solidFill>
                  <a:schemeClr val="tx1"/>
                </a:solidFill>
                <a:latin typeface="+mn-lt"/>
                <a:ea typeface="+mn-ea"/>
                <a:cs typeface="+mn-cs"/>
              </a:rPr>
              <a:t>estimate of surface warming of 2.8</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C, projected a best guess of 400–550 </a:t>
            </a:r>
            <a:r>
              <a:rPr lang="en-US" sz="1200" b="0" i="1" u="none" strike="noStrike" kern="1200" baseline="0" dirty="0" err="1" smtClean="0">
                <a:solidFill>
                  <a:schemeClr val="tx1"/>
                </a:solidFill>
                <a:latin typeface="+mn-lt"/>
                <a:ea typeface="+mn-ea"/>
                <a:cs typeface="+mn-cs"/>
              </a:rPr>
              <a:t>landbird</a:t>
            </a:r>
            <a:r>
              <a:rPr lang="en-US" sz="1200" b="0" i="1" u="none" strike="noStrike" kern="1200" baseline="0" dirty="0" smtClean="0">
                <a:solidFill>
                  <a:schemeClr val="tx1"/>
                </a:solidFill>
                <a:latin typeface="+mn-lt"/>
                <a:ea typeface="+mn-ea"/>
                <a:cs typeface="+mn-cs"/>
              </a:rPr>
              <a:t> extinctions, and that</a:t>
            </a:r>
          </a:p>
          <a:p>
            <a:r>
              <a:rPr lang="en-US" sz="1200" b="0" i="1" u="none" strike="noStrike" kern="1200" baseline="0" dirty="0" smtClean="0">
                <a:solidFill>
                  <a:schemeClr val="tx1"/>
                </a:solidFill>
                <a:latin typeface="+mn-lt"/>
                <a:ea typeface="+mn-ea"/>
                <a:cs typeface="+mn-cs"/>
              </a:rPr>
              <a:t>approximately 2150 additional species would be at risk of extinction by 2100. For Western Hemisphere</a:t>
            </a:r>
          </a:p>
          <a:p>
            <a:r>
              <a:rPr lang="en-US" sz="1200" b="0" i="1" u="none" strike="noStrike" kern="1200" baseline="0" dirty="0" err="1" smtClean="0">
                <a:solidFill>
                  <a:schemeClr val="tx1"/>
                </a:solidFill>
                <a:latin typeface="+mn-lt"/>
                <a:ea typeface="+mn-ea"/>
                <a:cs typeface="+mn-cs"/>
              </a:rPr>
              <a:t>landbirds</a:t>
            </a:r>
            <a:r>
              <a:rPr lang="en-US" sz="1200" b="0" i="1" u="none" strike="noStrike" kern="1200" baseline="0" dirty="0" smtClean="0">
                <a:solidFill>
                  <a:schemeClr val="tx1"/>
                </a:solidFill>
                <a:latin typeface="+mn-lt"/>
                <a:ea typeface="+mn-ea"/>
                <a:cs typeface="+mn-cs"/>
              </a:rPr>
              <a:t>, intermediate extinction estimates based on climate-induced changes in actual distributions ranged</a:t>
            </a:r>
          </a:p>
          <a:p>
            <a:r>
              <a:rPr lang="en-US" sz="1200" b="0" i="1" u="none" strike="noStrike" kern="1200" baseline="0" dirty="0" smtClean="0">
                <a:solidFill>
                  <a:schemeClr val="tx1"/>
                </a:solidFill>
                <a:latin typeface="+mn-lt"/>
                <a:ea typeface="+mn-ea"/>
                <a:cs typeface="+mn-cs"/>
              </a:rPr>
              <a:t>from 1.3% (1.1</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C warming) to 30.0% (6.4</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C warming) of these species. Worldwide, every degree of warming</a:t>
            </a:r>
          </a:p>
          <a:p>
            <a:r>
              <a:rPr lang="en-US" sz="1200" b="0" i="1" u="none" strike="noStrike" kern="1200" baseline="0" dirty="0" smtClean="0">
                <a:solidFill>
                  <a:schemeClr val="tx1"/>
                </a:solidFill>
                <a:latin typeface="+mn-lt"/>
                <a:ea typeface="+mn-ea"/>
                <a:cs typeface="+mn-cs"/>
              </a:rPr>
              <a:t>projected a nonlinear increase in bird extinctions of about 100–500 species. Only 21% of the species predicted</a:t>
            </a:r>
          </a:p>
          <a:p>
            <a:r>
              <a:rPr lang="en-US" sz="1200" b="0" i="1" u="none" strike="noStrike" kern="1200" baseline="0" dirty="0" smtClean="0">
                <a:solidFill>
                  <a:schemeClr val="tx1"/>
                </a:solidFill>
                <a:latin typeface="+mn-lt"/>
                <a:ea typeface="+mn-ea"/>
                <a:cs typeface="+mn-cs"/>
              </a:rPr>
              <a:t>to become extinct in our scenarios are currently considered threatened with extinction. Different habitat-loss</a:t>
            </a:r>
          </a:p>
          <a:p>
            <a:r>
              <a:rPr lang="en-US" sz="1200" b="0" i="1" u="none" strike="noStrike" kern="1200" baseline="0" dirty="0" smtClean="0">
                <a:solidFill>
                  <a:schemeClr val="tx1"/>
                </a:solidFill>
                <a:latin typeface="+mn-lt"/>
                <a:ea typeface="+mn-ea"/>
                <a:cs typeface="+mn-cs"/>
              </a:rPr>
              <a:t>and surface-warming scenarios predicted substantially different futures for </a:t>
            </a:r>
            <a:r>
              <a:rPr lang="en-US" sz="1200" b="0" i="1" u="none" strike="noStrike" kern="1200" baseline="0" dirty="0" err="1" smtClean="0">
                <a:solidFill>
                  <a:schemeClr val="tx1"/>
                </a:solidFill>
                <a:latin typeface="+mn-lt"/>
                <a:ea typeface="+mn-ea"/>
                <a:cs typeface="+mn-cs"/>
              </a:rPr>
              <a:t>landbird</a:t>
            </a:r>
            <a:r>
              <a:rPr lang="en-US" sz="1200" b="0" i="1" u="none" strike="noStrike" kern="1200" baseline="0" dirty="0" smtClean="0">
                <a:solidFill>
                  <a:schemeClr val="tx1"/>
                </a:solidFill>
                <a:latin typeface="+mn-lt"/>
                <a:ea typeface="+mn-ea"/>
                <a:cs typeface="+mn-cs"/>
              </a:rPr>
              <a:t> species. To improve the</a:t>
            </a:r>
          </a:p>
          <a:p>
            <a:r>
              <a:rPr lang="en-US" sz="1200" b="0" i="1" u="none" strike="noStrike" kern="1200" baseline="0" dirty="0" smtClean="0">
                <a:solidFill>
                  <a:schemeClr val="tx1"/>
                </a:solidFill>
                <a:latin typeface="+mn-lt"/>
                <a:ea typeface="+mn-ea"/>
                <a:cs typeface="+mn-cs"/>
              </a:rPr>
              <a:t>precision of climate-induced extinction estimates, there is an urgent need for high-resolution measurements</a:t>
            </a:r>
          </a:p>
          <a:p>
            <a:r>
              <a:rPr lang="en-US" sz="1200" b="0" i="1" u="none" strike="noStrike" kern="1200" baseline="0" dirty="0" smtClean="0">
                <a:solidFill>
                  <a:schemeClr val="tx1"/>
                </a:solidFill>
                <a:latin typeface="+mn-lt"/>
                <a:ea typeface="+mn-ea"/>
                <a:cs typeface="+mn-cs"/>
              </a:rPr>
              <a:t>of shifts in the </a:t>
            </a:r>
            <a:r>
              <a:rPr lang="en-US" sz="1200" b="0" i="1" u="none" strike="noStrike" kern="1200" baseline="0" dirty="0" err="1" smtClean="0">
                <a:solidFill>
                  <a:schemeClr val="tx1"/>
                </a:solidFill>
                <a:latin typeface="+mn-lt"/>
                <a:ea typeface="+mn-ea"/>
                <a:cs typeface="+mn-cs"/>
              </a:rPr>
              <a:t>elevational</a:t>
            </a:r>
            <a:r>
              <a:rPr lang="en-US" sz="1200" b="0" i="1" u="none" strike="noStrike" kern="1200" baseline="0" dirty="0" smtClean="0">
                <a:solidFill>
                  <a:schemeClr val="tx1"/>
                </a:solidFill>
                <a:latin typeface="+mn-lt"/>
                <a:ea typeface="+mn-ea"/>
                <a:cs typeface="+mn-cs"/>
              </a:rPr>
              <a:t> ranges of species. Given the accelerating influence of climate change on species</a:t>
            </a:r>
          </a:p>
          <a:p>
            <a:r>
              <a:rPr lang="en-US" sz="1200" b="0" i="1" u="none" strike="noStrike" kern="1200" baseline="0" dirty="0" smtClean="0">
                <a:solidFill>
                  <a:schemeClr val="tx1"/>
                </a:solidFill>
                <a:latin typeface="+mn-lt"/>
                <a:ea typeface="+mn-ea"/>
                <a:cs typeface="+mn-cs"/>
              </a:rPr>
              <a:t>distributions and conservation, using </a:t>
            </a:r>
            <a:r>
              <a:rPr lang="en-US" sz="1200" b="0" i="1" u="none" strike="noStrike" kern="1200" baseline="0" dirty="0" err="1" smtClean="0">
                <a:solidFill>
                  <a:schemeClr val="tx1"/>
                </a:solidFill>
                <a:latin typeface="+mn-lt"/>
                <a:ea typeface="+mn-ea"/>
                <a:cs typeface="+mn-cs"/>
              </a:rPr>
              <a:t>elevational</a:t>
            </a:r>
            <a:r>
              <a:rPr lang="en-US" sz="1200" b="0" i="1" u="none" strike="noStrike" kern="1200" baseline="0" dirty="0" smtClean="0">
                <a:solidFill>
                  <a:schemeClr val="tx1"/>
                </a:solidFill>
                <a:latin typeface="+mn-lt"/>
                <a:ea typeface="+mn-ea"/>
                <a:cs typeface="+mn-cs"/>
              </a:rPr>
              <a:t> limits in a tested, standardized, and robust manner can</a:t>
            </a:r>
          </a:p>
          <a:p>
            <a:r>
              <a:rPr lang="en-US" sz="1200" b="0" i="1" u="none" strike="noStrike" kern="1200" baseline="0" dirty="0" smtClean="0">
                <a:solidFill>
                  <a:schemeClr val="tx1"/>
                </a:solidFill>
                <a:latin typeface="+mn-lt"/>
                <a:ea typeface="+mn-ea"/>
                <a:cs typeface="+mn-cs"/>
              </a:rPr>
              <a:t>improve conservation assessments of terrestrial species and will help identify species that are most vulnerable</a:t>
            </a:r>
          </a:p>
          <a:p>
            <a:r>
              <a:rPr lang="en-US" sz="1200" b="0" i="1" u="none" strike="noStrike" kern="1200" baseline="0" dirty="0" smtClean="0">
                <a:solidFill>
                  <a:schemeClr val="tx1"/>
                </a:solidFill>
                <a:latin typeface="+mn-lt"/>
                <a:ea typeface="+mn-ea"/>
                <a:cs typeface="+mn-cs"/>
              </a:rPr>
              <a:t>to global climate change. Our climate-induced extinction estimates are broadly similar to those of bird species</a:t>
            </a:r>
          </a:p>
          <a:p>
            <a:r>
              <a:rPr lang="en-US" sz="1200" b="0" i="1" u="none" strike="noStrike" kern="1200" baseline="0" dirty="0" smtClean="0">
                <a:solidFill>
                  <a:schemeClr val="tx1"/>
                </a:solidFill>
                <a:latin typeface="+mn-lt"/>
                <a:ea typeface="+mn-ea"/>
                <a:cs typeface="+mn-cs"/>
              </a:rPr>
              <a:t>at risk from other factors, but these estimates largely involve different sets of species.</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43</a:t>
            </a:fld>
            <a:endParaRPr lang="en-US"/>
          </a:p>
        </p:txBody>
      </p:sp>
    </p:spTree>
    <p:extLst>
      <p:ext uri="{BB962C8B-B14F-4D97-AF65-F5344CB8AC3E}">
        <p14:creationId xmlns:p14="http://schemas.microsoft.com/office/powerpoint/2010/main" val="112201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distributions of many terrestrial organisms are currently shifting in latitude or elevation in response to changing climate. Using a meta-analysis, we estimated that the distributions of species have recently shifted to higher elevations at a median rate of 11.0 meters per decade, and to higher latitudes at a median rate of 16.9 kilometers per decade. These rates are approximately two and three times faster than previously reported. The distances moved by species are greatest in studies showing the highest levels of warming, with average latitudinal shifts being generally sufficient to track temperature changes. However, individual species vary greatly in their rates of change, suggesting that the range shift of each species depends on multiple internal species traits and external drivers of change. Rapid average shifts derive from a wide diversity of responses by individual species.</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45</a:t>
            </a:fld>
            <a:endParaRPr lang="en-US"/>
          </a:p>
        </p:txBody>
      </p:sp>
    </p:spTree>
    <p:extLst>
      <p:ext uri="{BB962C8B-B14F-4D97-AF65-F5344CB8AC3E}">
        <p14:creationId xmlns:p14="http://schemas.microsoft.com/office/powerpoint/2010/main" val="68794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Seriously</a:t>
            </a:r>
            <a:r>
              <a:rPr lang="en-US" baseline="0" dirty="0" smtClean="0"/>
              <a:t>, lets start here.</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4</a:t>
            </a:fld>
            <a:endParaRPr lang="en-US"/>
          </a:p>
        </p:txBody>
      </p:sp>
    </p:spTree>
    <p:extLst>
      <p:ext uri="{BB962C8B-B14F-4D97-AF65-F5344CB8AC3E}">
        <p14:creationId xmlns:p14="http://schemas.microsoft.com/office/powerpoint/2010/main" val="378590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help us explain important</a:t>
            </a:r>
            <a:r>
              <a:rPr lang="en-US" baseline="0" dirty="0" smtClean="0"/>
              <a:t> environmental requirements for a species.</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8</a:t>
            </a:fld>
            <a:endParaRPr lang="en-US"/>
          </a:p>
        </p:txBody>
      </p:sp>
    </p:spTree>
    <p:extLst>
      <p:ext uri="{BB962C8B-B14F-4D97-AF65-F5344CB8AC3E}">
        <p14:creationId xmlns:p14="http://schemas.microsoft.com/office/powerpoint/2010/main" val="78297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a:t>
            </a:r>
            <a:r>
              <a:rPr lang="en-US" baseline="0" dirty="0" smtClean="0"/>
              <a:t> you have defined the conceptual model, e.g. spatially clumped locations as a function of environmental covariates, you can choose a statistical formulation</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10</a:t>
            </a:fld>
            <a:endParaRPr lang="en-US"/>
          </a:p>
        </p:txBody>
      </p:sp>
    </p:spTree>
    <p:extLst>
      <p:ext uri="{BB962C8B-B14F-4D97-AF65-F5344CB8AC3E}">
        <p14:creationId xmlns:p14="http://schemas.microsoft.com/office/powerpoint/2010/main" val="2613469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I see this many solutions to the same problem I raise my eyebrows a little bit.  This usually means that none of the current models are really all that great.</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12</a:t>
            </a:fld>
            <a:endParaRPr lang="en-US"/>
          </a:p>
        </p:txBody>
      </p:sp>
    </p:spTree>
    <p:extLst>
      <p:ext uri="{BB962C8B-B14F-4D97-AF65-F5344CB8AC3E}">
        <p14:creationId xmlns:p14="http://schemas.microsoft.com/office/powerpoint/2010/main" val="84777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there are many models</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15</a:t>
            </a:fld>
            <a:endParaRPr lang="en-US"/>
          </a:p>
        </p:txBody>
      </p:sp>
    </p:spTree>
    <p:extLst>
      <p:ext uri="{BB962C8B-B14F-4D97-AF65-F5344CB8AC3E}">
        <p14:creationId xmlns:p14="http://schemas.microsoft.com/office/powerpoint/2010/main" val="199818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you have defined the model</a:t>
            </a:r>
            <a:r>
              <a:rPr lang="en-US" baseline="0" dirty="0" smtClean="0"/>
              <a:t> you can add data.</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16</a:t>
            </a:fld>
            <a:endParaRPr lang="en-US"/>
          </a:p>
        </p:txBody>
      </p:sp>
    </p:spTree>
    <p:extLst>
      <p:ext uri="{BB962C8B-B14F-4D97-AF65-F5344CB8AC3E}">
        <p14:creationId xmlns:p14="http://schemas.microsoft.com/office/powerpoint/2010/main" val="189194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found this really simple diagram for model fitting and evaluation.</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24</a:t>
            </a:fld>
            <a:endParaRPr lang="en-US"/>
          </a:p>
        </p:txBody>
      </p:sp>
    </p:spTree>
    <p:extLst>
      <p:ext uri="{BB962C8B-B14F-4D97-AF65-F5344CB8AC3E}">
        <p14:creationId xmlns:p14="http://schemas.microsoft.com/office/powerpoint/2010/main" val="1360233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get to this mess down here.</a:t>
            </a:r>
            <a:endParaRPr lang="en-US" dirty="0"/>
          </a:p>
        </p:txBody>
      </p:sp>
      <p:sp>
        <p:nvSpPr>
          <p:cNvPr id="4" name="Slide Number Placeholder 3"/>
          <p:cNvSpPr>
            <a:spLocks noGrp="1"/>
          </p:cNvSpPr>
          <p:nvPr>
            <p:ph type="sldNum" sz="quarter" idx="10"/>
          </p:nvPr>
        </p:nvSpPr>
        <p:spPr/>
        <p:txBody>
          <a:bodyPr/>
          <a:lstStyle/>
          <a:p>
            <a:fld id="{6BCCE08E-E297-444E-A2B4-54C2D929BA20}" type="slidenum">
              <a:rPr lang="en-US" smtClean="0"/>
              <a:t>25</a:t>
            </a:fld>
            <a:endParaRPr lang="en-US"/>
          </a:p>
        </p:txBody>
      </p:sp>
    </p:spTree>
    <p:extLst>
      <p:ext uri="{BB962C8B-B14F-4D97-AF65-F5344CB8AC3E}">
        <p14:creationId xmlns:p14="http://schemas.microsoft.com/office/powerpoint/2010/main" val="136023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0D8A162-9457-4083-A8F1-331B0511A32A}" type="datetimeFigureOut">
              <a:rPr lang="en-US" smtClean="0"/>
              <a:t>9/10/2013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AB5DE6A-0869-49DA-8BF0-FAE8C68CC6C6}"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D8A162-9457-4083-A8F1-331B0511A32A}"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D8A162-9457-4083-A8F1-331B0511A32A}"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D8A162-9457-4083-A8F1-331B0511A32A}"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0D8A162-9457-4083-A8F1-331B0511A32A}"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B5DE6A-0869-49DA-8BF0-FAE8C68CC6C6}"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0D8A162-9457-4083-A8F1-331B0511A32A}"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0D8A162-9457-4083-A8F1-331B0511A32A}" type="datetimeFigureOut">
              <a:rPr lang="en-US" smtClean="0"/>
              <a:t>9/10/2013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0D8A162-9457-4083-A8F1-331B0511A32A}" type="datetimeFigureOut">
              <a:rPr lang="en-US" smtClean="0"/>
              <a:t>9/10/2013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D8A162-9457-4083-A8F1-331B0511A32A}" type="datetimeFigureOut">
              <a:rPr lang="en-US" smtClean="0"/>
              <a:t>9/10/2013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0D8A162-9457-4083-A8F1-331B0511A32A}"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B5DE6A-0869-49DA-8BF0-FAE8C68CC6C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0D8A162-9457-4083-A8F1-331B0511A32A}"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AB5DE6A-0869-49DA-8BF0-FAE8C68CC6C6}"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0D8A162-9457-4083-A8F1-331B0511A32A}" type="datetimeFigureOut">
              <a:rPr lang="en-US" smtClean="0"/>
              <a:t>9/10/2013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B5DE6A-0869-49DA-8BF0-FAE8C68CC6C6}"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gim.unmc.edu/dxtest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Species Distribution Models: Background and Applications</a:t>
            </a:r>
            <a:endParaRPr lang="en-US" dirty="0"/>
          </a:p>
        </p:txBody>
      </p:sp>
      <p:sp>
        <p:nvSpPr>
          <p:cNvPr id="3" name="Subtitle 2"/>
          <p:cNvSpPr>
            <a:spLocks noGrp="1"/>
          </p:cNvSpPr>
          <p:nvPr>
            <p:ph type="subTitle" idx="1"/>
          </p:nvPr>
        </p:nvSpPr>
        <p:spPr/>
        <p:txBody>
          <a:bodyPr>
            <a:normAutofit/>
          </a:bodyPr>
          <a:lstStyle/>
          <a:p>
            <a:r>
              <a:rPr lang="en-US" dirty="0" smtClean="0"/>
              <a:t>Dominic LaRoche</a:t>
            </a:r>
          </a:p>
          <a:p>
            <a:endParaRPr lang="en-US" dirty="0" smtClean="0"/>
          </a:p>
          <a:p>
            <a:r>
              <a:rPr lang="en-US" sz="2000" dirty="0" smtClean="0"/>
              <a:t>University of Arizona GIDP in Statistics</a:t>
            </a:r>
          </a:p>
          <a:p>
            <a:r>
              <a:rPr lang="en-US" sz="2000" dirty="0" smtClean="0"/>
              <a:t>University of Arizona Cooperative Fish and Wildlife Research Unit</a:t>
            </a:r>
            <a:endParaRPr lang="en-US" sz="2000" dirty="0"/>
          </a:p>
        </p:txBody>
      </p:sp>
    </p:spTree>
    <p:extLst>
      <p:ext uri="{BB962C8B-B14F-4D97-AF65-F5344CB8AC3E}">
        <p14:creationId xmlns:p14="http://schemas.microsoft.com/office/powerpoint/2010/main" val="2392162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Formulation</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1729153" y="2971799"/>
            <a:ext cx="5715000" cy="91667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688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Models</a:t>
            </a:r>
            <a:endParaRPr lang="en-US" dirty="0"/>
          </a:p>
        </p:txBody>
      </p:sp>
      <p:sp>
        <p:nvSpPr>
          <p:cNvPr id="3" name="Content Placeholder 2"/>
          <p:cNvSpPr>
            <a:spLocks noGrp="1"/>
          </p:cNvSpPr>
          <p:nvPr>
            <p:ph idx="1"/>
          </p:nvPr>
        </p:nvSpPr>
        <p:spPr/>
        <p:txBody>
          <a:bodyPr>
            <a:normAutofit/>
          </a:bodyPr>
          <a:lstStyle/>
          <a:p>
            <a:r>
              <a:rPr lang="en-US" sz="2400" dirty="0" smtClean="0"/>
              <a:t>Climate envelope models (BIOCLIM in DIVA-GIS)</a:t>
            </a:r>
          </a:p>
          <a:p>
            <a:r>
              <a:rPr lang="en-US" sz="2400" dirty="0" smtClean="0"/>
              <a:t>GLM and GAM (Generalized linear  and additive models)</a:t>
            </a:r>
          </a:p>
          <a:p>
            <a:r>
              <a:rPr lang="en-US" sz="2400" dirty="0" smtClean="0"/>
              <a:t>LDA and RDA (discriminant </a:t>
            </a:r>
            <a:r>
              <a:rPr lang="en-US" sz="2400" dirty="0" err="1" smtClean="0"/>
              <a:t>alaysis</a:t>
            </a:r>
            <a:r>
              <a:rPr lang="en-US" sz="2400" dirty="0" smtClean="0"/>
              <a:t>)</a:t>
            </a:r>
          </a:p>
          <a:p>
            <a:r>
              <a:rPr lang="en-US" sz="2400" dirty="0" smtClean="0"/>
              <a:t>Classification trees (Random Forest)</a:t>
            </a:r>
          </a:p>
          <a:p>
            <a:r>
              <a:rPr lang="en-US" sz="2400" dirty="0" smtClean="0"/>
              <a:t>GARP (Genetic algorithm for rule set prediction) </a:t>
            </a:r>
          </a:p>
          <a:p>
            <a:r>
              <a:rPr lang="en-US" sz="2400" dirty="0" smtClean="0"/>
              <a:t>Neural Networks</a:t>
            </a:r>
          </a:p>
          <a:p>
            <a:r>
              <a:rPr lang="en-US" sz="2400" dirty="0" smtClean="0"/>
              <a:t>Maximum Entropy (</a:t>
            </a:r>
            <a:r>
              <a:rPr lang="en-US" sz="2400" dirty="0" err="1" smtClean="0"/>
              <a:t>MaxEnt</a:t>
            </a:r>
            <a:r>
              <a:rPr lang="en-US" sz="2400" dirty="0" smtClean="0"/>
              <a:t>)</a:t>
            </a:r>
          </a:p>
          <a:p>
            <a:r>
              <a:rPr lang="en-US" sz="2400" dirty="0" smtClean="0"/>
              <a:t>Hierarchical Bayesian models</a:t>
            </a:r>
          </a:p>
          <a:p>
            <a:r>
              <a:rPr lang="en-US" sz="2400" dirty="0" smtClean="0"/>
              <a:t>… but wait!  There are More!</a:t>
            </a:r>
            <a:endParaRPr lang="en-US" sz="2400" dirty="0"/>
          </a:p>
        </p:txBody>
      </p:sp>
    </p:spTree>
    <p:extLst>
      <p:ext uri="{BB962C8B-B14F-4D97-AF65-F5344CB8AC3E}">
        <p14:creationId xmlns:p14="http://schemas.microsoft.com/office/powerpoint/2010/main" val="2781917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More Models</a:t>
            </a:r>
            <a:endParaRPr lang="en-US" dirty="0"/>
          </a:p>
        </p:txBody>
      </p:sp>
      <p:sp>
        <p:nvSpPr>
          <p:cNvPr id="3" name="Content Placeholder 2"/>
          <p:cNvSpPr>
            <a:spLocks noGrp="1"/>
          </p:cNvSpPr>
          <p:nvPr>
            <p:ph idx="1"/>
          </p:nvPr>
        </p:nvSpPr>
        <p:spPr/>
        <p:txBody>
          <a:bodyPr/>
          <a:lstStyle/>
          <a:p>
            <a:r>
              <a:rPr lang="en-US" dirty="0" smtClean="0"/>
              <a:t>Occupancy Models (MARK )</a:t>
            </a:r>
          </a:p>
          <a:p>
            <a:r>
              <a:rPr lang="en-US" dirty="0" smtClean="0"/>
              <a:t>Ecological Niche Factor Analysis</a:t>
            </a:r>
          </a:p>
          <a:p>
            <a:r>
              <a:rPr lang="en-US" dirty="0" smtClean="0"/>
              <a:t>MARS (Multivariate adaptive regression splines)</a:t>
            </a:r>
          </a:p>
          <a:p>
            <a:r>
              <a:rPr lang="en-US" dirty="0" smtClean="0"/>
              <a:t>SVM (Support vector machines)</a:t>
            </a:r>
          </a:p>
          <a:p>
            <a:r>
              <a:rPr lang="en-US" dirty="0" smtClean="0"/>
              <a:t>Stochastic gradient boosting</a:t>
            </a:r>
          </a:p>
          <a:p>
            <a:r>
              <a:rPr lang="en-US" dirty="0" smtClean="0"/>
              <a:t>probably more… </a:t>
            </a:r>
          </a:p>
          <a:p>
            <a:endParaRPr lang="en-US" dirty="0" smtClean="0"/>
          </a:p>
        </p:txBody>
      </p:sp>
    </p:spTree>
    <p:extLst>
      <p:ext uri="{BB962C8B-B14F-4D97-AF65-F5344CB8AC3E}">
        <p14:creationId xmlns:p14="http://schemas.microsoft.com/office/powerpoint/2010/main" val="218148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Categories of Methods</a:t>
            </a:r>
            <a:endParaRPr lang="en-US" dirty="0"/>
          </a:p>
        </p:txBody>
      </p:sp>
      <p:sp>
        <p:nvSpPr>
          <p:cNvPr id="3" name="Content Placeholder 2"/>
          <p:cNvSpPr>
            <a:spLocks noGrp="1"/>
          </p:cNvSpPr>
          <p:nvPr>
            <p:ph idx="1"/>
          </p:nvPr>
        </p:nvSpPr>
        <p:spPr/>
        <p:txBody>
          <a:bodyPr>
            <a:normAutofit/>
          </a:bodyPr>
          <a:lstStyle/>
          <a:p>
            <a:r>
              <a:rPr lang="en-US" dirty="0" smtClean="0"/>
              <a:t>Probabilistic (Model based, GLM </a:t>
            </a:r>
            <a:r>
              <a:rPr lang="en-US" dirty="0"/>
              <a:t>etc</a:t>
            </a:r>
            <a:r>
              <a:rPr lang="en-US" dirty="0" smtClean="0"/>
              <a:t>.)</a:t>
            </a:r>
          </a:p>
          <a:p>
            <a:pPr lvl="1"/>
            <a:r>
              <a:rPr lang="en-US" dirty="0" smtClean="0"/>
              <a:t>Generate a probability surface of species occurrence</a:t>
            </a:r>
          </a:p>
          <a:p>
            <a:pPr lvl="2"/>
            <a:r>
              <a:rPr lang="en-US" dirty="0" smtClean="0"/>
              <a:t>Probabilities are absolute  given a set of covariates</a:t>
            </a:r>
          </a:p>
          <a:p>
            <a:pPr lvl="2"/>
            <a:r>
              <a:rPr lang="en-US" dirty="0" smtClean="0"/>
              <a:t>Can determine uncertainties of estimates</a:t>
            </a:r>
            <a:endParaRPr lang="en-US" dirty="0"/>
          </a:p>
          <a:p>
            <a:pPr lvl="2"/>
            <a:r>
              <a:rPr lang="en-US" dirty="0" smtClean="0"/>
              <a:t>Inference is well studied and understood</a:t>
            </a:r>
          </a:p>
        </p:txBody>
      </p:sp>
    </p:spTree>
    <p:extLst>
      <p:ext uri="{BB962C8B-B14F-4D97-AF65-F5344CB8AC3E}">
        <p14:creationId xmlns:p14="http://schemas.microsoft.com/office/powerpoint/2010/main" val="12897719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Categories of Methods</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Probabilistic (Model based, GLM etc.)</a:t>
            </a:r>
          </a:p>
          <a:p>
            <a:pPr lvl="1"/>
            <a:r>
              <a:rPr lang="en-US" dirty="0" smtClean="0">
                <a:solidFill>
                  <a:schemeClr val="bg1">
                    <a:lumMod val="75000"/>
                  </a:schemeClr>
                </a:solidFill>
              </a:rPr>
              <a:t>Generate a probability surface of species occurrence</a:t>
            </a:r>
          </a:p>
          <a:p>
            <a:pPr lvl="2"/>
            <a:r>
              <a:rPr lang="en-US" dirty="0" smtClean="0">
                <a:solidFill>
                  <a:schemeClr val="bg1">
                    <a:lumMod val="75000"/>
                  </a:schemeClr>
                </a:solidFill>
              </a:rPr>
              <a:t>Probabilities are absolute  given a set of covariates</a:t>
            </a:r>
          </a:p>
          <a:p>
            <a:pPr lvl="2"/>
            <a:r>
              <a:rPr lang="en-US" dirty="0" smtClean="0">
                <a:solidFill>
                  <a:schemeClr val="bg1">
                    <a:lumMod val="75000"/>
                  </a:schemeClr>
                </a:solidFill>
              </a:rPr>
              <a:t>Can determine uncertainties of estimates</a:t>
            </a:r>
            <a:endParaRPr lang="en-US" dirty="0">
              <a:solidFill>
                <a:schemeClr val="bg1">
                  <a:lumMod val="75000"/>
                </a:schemeClr>
              </a:solidFill>
            </a:endParaRPr>
          </a:p>
          <a:p>
            <a:pPr lvl="2"/>
            <a:r>
              <a:rPr lang="en-US" dirty="0" smtClean="0">
                <a:solidFill>
                  <a:schemeClr val="bg1">
                    <a:lumMod val="75000"/>
                  </a:schemeClr>
                </a:solidFill>
              </a:rPr>
              <a:t>Inference is well studied and understood</a:t>
            </a:r>
          </a:p>
          <a:p>
            <a:r>
              <a:rPr lang="en-US" dirty="0" smtClean="0"/>
              <a:t>Predictive (Algorithmic, </a:t>
            </a:r>
            <a:r>
              <a:rPr lang="en-US" dirty="0" err="1" smtClean="0"/>
              <a:t>MaxEnt</a:t>
            </a:r>
            <a:r>
              <a:rPr lang="en-US" dirty="0" smtClean="0"/>
              <a:t> etc.)</a:t>
            </a:r>
          </a:p>
          <a:p>
            <a:pPr lvl="1"/>
            <a:r>
              <a:rPr lang="en-US" dirty="0" smtClean="0"/>
              <a:t>Generate a prediction surface of species occurrence</a:t>
            </a:r>
          </a:p>
          <a:p>
            <a:pPr lvl="2"/>
            <a:r>
              <a:rPr lang="en-US" dirty="0" smtClean="0"/>
              <a:t>Can be very powerful</a:t>
            </a:r>
          </a:p>
          <a:p>
            <a:pPr lvl="2"/>
            <a:r>
              <a:rPr lang="en-US" dirty="0" smtClean="0"/>
              <a:t>Uncertainties around predictions difficult to quantify</a:t>
            </a:r>
          </a:p>
          <a:p>
            <a:pPr lvl="2"/>
            <a:r>
              <a:rPr lang="en-US" dirty="0" smtClean="0"/>
              <a:t>Inference not well understood (progress is being made)</a:t>
            </a:r>
            <a:endParaRPr lang="en-US" dirty="0"/>
          </a:p>
        </p:txBody>
      </p:sp>
    </p:spTree>
    <p:extLst>
      <p:ext uri="{BB962C8B-B14F-4D97-AF65-F5344CB8AC3E}">
        <p14:creationId xmlns:p14="http://schemas.microsoft.com/office/powerpoint/2010/main" val="15094323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Basic Formula</a:t>
            </a:r>
            <a:endParaRPr lang="en-US" dirty="0"/>
          </a:p>
        </p:txBody>
      </p:sp>
      <p:sp>
        <p:nvSpPr>
          <p:cNvPr id="4" name="TextBox 3"/>
          <p:cNvSpPr txBox="1"/>
          <p:nvPr/>
        </p:nvSpPr>
        <p:spPr>
          <a:xfrm>
            <a:off x="213280" y="2209800"/>
            <a:ext cx="4706674" cy="523220"/>
          </a:xfrm>
          <a:prstGeom prst="rect">
            <a:avLst/>
          </a:prstGeom>
          <a:noFill/>
        </p:spPr>
        <p:txBody>
          <a:bodyPr wrap="none" rtlCol="0">
            <a:spAutoFit/>
          </a:bodyPr>
          <a:lstStyle/>
          <a:p>
            <a:pPr algn="ctr"/>
            <a:r>
              <a:rPr lang="en-US" sz="2800" dirty="0" smtClean="0"/>
              <a:t>Geo-referenced Locality Data</a:t>
            </a:r>
            <a:endParaRPr lang="en-US" sz="2800" dirty="0"/>
          </a:p>
        </p:txBody>
      </p:sp>
      <p:sp>
        <p:nvSpPr>
          <p:cNvPr id="5" name="TextBox 4"/>
          <p:cNvSpPr txBox="1"/>
          <p:nvPr/>
        </p:nvSpPr>
        <p:spPr>
          <a:xfrm>
            <a:off x="638076" y="3581400"/>
            <a:ext cx="3857082" cy="523220"/>
          </a:xfrm>
          <a:prstGeom prst="rect">
            <a:avLst/>
          </a:prstGeom>
          <a:noFill/>
        </p:spPr>
        <p:txBody>
          <a:bodyPr wrap="none" rtlCol="0">
            <a:spAutoFit/>
          </a:bodyPr>
          <a:lstStyle/>
          <a:p>
            <a:pPr algn="ctr"/>
            <a:r>
              <a:rPr lang="en-US" sz="2400" dirty="0" smtClean="0"/>
              <a:t>Environmental </a:t>
            </a:r>
            <a:r>
              <a:rPr lang="en-US" sz="2800" dirty="0" smtClean="0"/>
              <a:t>Covariates</a:t>
            </a:r>
            <a:endParaRPr lang="en-US" sz="2800" dirty="0"/>
          </a:p>
        </p:txBody>
      </p:sp>
      <p:sp>
        <p:nvSpPr>
          <p:cNvPr id="6" name="Plus 5"/>
          <p:cNvSpPr/>
          <p:nvPr/>
        </p:nvSpPr>
        <p:spPr>
          <a:xfrm>
            <a:off x="2357979" y="2948940"/>
            <a:ext cx="417276" cy="4419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8"/>
          <p:cNvSpPr>
            <a:spLocks noChangeArrowheads="1"/>
          </p:cNvSpPr>
          <p:nvPr/>
        </p:nvSpPr>
        <p:spPr bwMode="auto">
          <a:xfrm>
            <a:off x="2414216" y="4191000"/>
            <a:ext cx="304800" cy="1524000"/>
          </a:xfrm>
          <a:prstGeom prst="down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Box 7"/>
          <p:cNvSpPr txBox="1"/>
          <p:nvPr/>
        </p:nvSpPr>
        <p:spPr>
          <a:xfrm>
            <a:off x="905232" y="5789265"/>
            <a:ext cx="3322769" cy="523220"/>
          </a:xfrm>
          <a:prstGeom prst="rect">
            <a:avLst/>
          </a:prstGeom>
          <a:noFill/>
        </p:spPr>
        <p:txBody>
          <a:bodyPr wrap="none" rtlCol="0">
            <a:spAutoFit/>
          </a:bodyPr>
          <a:lstStyle/>
          <a:p>
            <a:r>
              <a:rPr lang="en-US" sz="2800" dirty="0" smtClean="0"/>
              <a:t>Species Distribution</a:t>
            </a:r>
            <a:endParaRPr lang="en-US" sz="2800" dirty="0"/>
          </a:p>
        </p:txBody>
      </p:sp>
      <p:sp>
        <p:nvSpPr>
          <p:cNvPr id="9" name="TextBox 8"/>
          <p:cNvSpPr txBox="1"/>
          <p:nvPr/>
        </p:nvSpPr>
        <p:spPr>
          <a:xfrm>
            <a:off x="4919955" y="2286744"/>
            <a:ext cx="3395823" cy="369332"/>
          </a:xfrm>
          <a:prstGeom prst="rect">
            <a:avLst/>
          </a:prstGeom>
          <a:noFill/>
        </p:spPr>
        <p:txBody>
          <a:bodyPr wrap="square" rtlCol="0">
            <a:spAutoFit/>
          </a:bodyPr>
          <a:lstStyle/>
          <a:p>
            <a:r>
              <a:rPr lang="en-US" dirty="0" smtClean="0"/>
              <a:t>Where the species is located</a:t>
            </a:r>
            <a:endParaRPr lang="en-US" dirty="0"/>
          </a:p>
        </p:txBody>
      </p:sp>
      <p:sp>
        <p:nvSpPr>
          <p:cNvPr id="10" name="TextBox 9"/>
          <p:cNvSpPr txBox="1"/>
          <p:nvPr/>
        </p:nvSpPr>
        <p:spPr>
          <a:xfrm>
            <a:off x="4919955" y="3658344"/>
            <a:ext cx="3614446" cy="646331"/>
          </a:xfrm>
          <a:prstGeom prst="rect">
            <a:avLst/>
          </a:prstGeom>
          <a:noFill/>
        </p:spPr>
        <p:txBody>
          <a:bodyPr wrap="square" rtlCol="0">
            <a:spAutoFit/>
          </a:bodyPr>
          <a:lstStyle/>
          <a:p>
            <a:r>
              <a:rPr lang="en-US" dirty="0" smtClean="0"/>
              <a:t>Environmental values at species locations</a:t>
            </a:r>
            <a:endParaRPr lang="en-US" dirty="0"/>
          </a:p>
        </p:txBody>
      </p:sp>
      <p:sp>
        <p:nvSpPr>
          <p:cNvPr id="11" name="TextBox 10"/>
          <p:cNvSpPr txBox="1"/>
          <p:nvPr/>
        </p:nvSpPr>
        <p:spPr>
          <a:xfrm>
            <a:off x="4919954" y="5589210"/>
            <a:ext cx="3395824" cy="923330"/>
          </a:xfrm>
          <a:prstGeom prst="rect">
            <a:avLst/>
          </a:prstGeom>
          <a:noFill/>
        </p:spPr>
        <p:txBody>
          <a:bodyPr wrap="square" rtlCol="0">
            <a:spAutoFit/>
          </a:bodyPr>
          <a:lstStyle/>
          <a:p>
            <a:r>
              <a:rPr lang="en-US" dirty="0" smtClean="0"/>
              <a:t>Probability or predicted surface of species locations and (sometimes) intensities</a:t>
            </a:r>
            <a:endParaRPr lang="en-US" dirty="0"/>
          </a:p>
        </p:txBody>
      </p:sp>
      <p:sp>
        <p:nvSpPr>
          <p:cNvPr id="3" name="TextBox 2"/>
          <p:cNvSpPr txBox="1"/>
          <p:nvPr/>
        </p:nvSpPr>
        <p:spPr>
          <a:xfrm>
            <a:off x="2641718" y="4768334"/>
            <a:ext cx="2156552" cy="369332"/>
          </a:xfrm>
          <a:prstGeom prst="rect">
            <a:avLst/>
          </a:prstGeom>
          <a:noFill/>
        </p:spPr>
        <p:txBody>
          <a:bodyPr wrap="none" rtlCol="0">
            <a:spAutoFit/>
          </a:bodyPr>
          <a:lstStyle/>
          <a:p>
            <a:r>
              <a:rPr lang="en-US" dirty="0" smtClean="0"/>
              <a:t>Model or Algorithm</a:t>
            </a:r>
            <a:endParaRPr lang="en-US" dirty="0"/>
          </a:p>
        </p:txBody>
      </p:sp>
    </p:spTree>
    <p:extLst>
      <p:ext uri="{BB962C8B-B14F-4D97-AF65-F5344CB8AC3E}">
        <p14:creationId xmlns:p14="http://schemas.microsoft.com/office/powerpoint/2010/main" val="1043853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Geo-referenced Locality Data</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1729153" y="3887337"/>
            <a:ext cx="5715000" cy="760864"/>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02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Geo-referenced Locality Data</a:t>
            </a:r>
            <a:endParaRPr lang="en-US" dirty="0"/>
          </a:p>
        </p:txBody>
      </p:sp>
      <p:sp>
        <p:nvSpPr>
          <p:cNvPr id="3" name="Content Placeholder 2"/>
          <p:cNvSpPr>
            <a:spLocks noGrp="1"/>
          </p:cNvSpPr>
          <p:nvPr>
            <p:ph idx="1"/>
          </p:nvPr>
        </p:nvSpPr>
        <p:spPr/>
        <p:txBody>
          <a:bodyPr/>
          <a:lstStyle/>
          <a:p>
            <a:r>
              <a:rPr lang="en-US" dirty="0" smtClean="0"/>
              <a:t>Two main categories of location data</a:t>
            </a:r>
          </a:p>
        </p:txBody>
      </p:sp>
    </p:spTree>
    <p:extLst>
      <p:ext uri="{BB962C8B-B14F-4D97-AF65-F5344CB8AC3E}">
        <p14:creationId xmlns:p14="http://schemas.microsoft.com/office/powerpoint/2010/main" val="459540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Geo-referenced Locality </a:t>
            </a:r>
            <a:r>
              <a:rPr lang="en-US" dirty="0" smtClean="0"/>
              <a:t>Data</a:t>
            </a:r>
            <a:endParaRPr lang="en-US" dirty="0"/>
          </a:p>
        </p:txBody>
      </p:sp>
      <p:sp>
        <p:nvSpPr>
          <p:cNvPr id="3" name="Content Placeholder 2"/>
          <p:cNvSpPr>
            <a:spLocks noGrp="1"/>
          </p:cNvSpPr>
          <p:nvPr>
            <p:ph idx="1"/>
          </p:nvPr>
        </p:nvSpPr>
        <p:spPr/>
        <p:txBody>
          <a:bodyPr/>
          <a:lstStyle/>
          <a:p>
            <a:r>
              <a:rPr lang="en-US" dirty="0" smtClean="0"/>
              <a:t>Two main categories of location data</a:t>
            </a:r>
          </a:p>
          <a:p>
            <a:pPr lvl="1"/>
            <a:r>
              <a:rPr lang="en-US" dirty="0" smtClean="0"/>
              <a:t>Presence-only Data</a:t>
            </a:r>
          </a:p>
          <a:p>
            <a:pPr lvl="2"/>
            <a:r>
              <a:rPr lang="en-US" dirty="0" smtClean="0"/>
              <a:t>Museum records</a:t>
            </a:r>
          </a:p>
          <a:p>
            <a:pPr lvl="2"/>
            <a:r>
              <a:rPr lang="en-US" dirty="0" smtClean="0"/>
              <a:t>Incidental records</a:t>
            </a:r>
          </a:p>
          <a:p>
            <a:pPr lvl="2"/>
            <a:r>
              <a:rPr lang="en-US" dirty="0" smtClean="0"/>
              <a:t>No systematic survey</a:t>
            </a:r>
          </a:p>
          <a:p>
            <a:pPr lvl="2"/>
            <a:r>
              <a:rPr lang="en-US" dirty="0" smtClean="0"/>
              <a:t>No absences</a:t>
            </a:r>
          </a:p>
          <a:p>
            <a:endParaRPr lang="en-US" dirty="0" smtClean="0"/>
          </a:p>
        </p:txBody>
      </p:sp>
    </p:spTree>
    <p:extLst>
      <p:ext uri="{BB962C8B-B14F-4D97-AF65-F5344CB8AC3E}">
        <p14:creationId xmlns:p14="http://schemas.microsoft.com/office/powerpoint/2010/main" val="1278438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Geo-referenced Loca</a:t>
            </a:r>
            <a:r>
              <a:rPr lang="en-US" dirty="0" smtClean="0"/>
              <a:t>lity</a:t>
            </a:r>
            <a:r>
              <a:rPr lang="en-US" dirty="0" smtClean="0"/>
              <a:t> </a:t>
            </a:r>
            <a:r>
              <a:rPr lang="en-US" dirty="0" smtClean="0"/>
              <a:t>Data</a:t>
            </a:r>
            <a:endParaRPr lang="en-US" dirty="0"/>
          </a:p>
        </p:txBody>
      </p:sp>
      <p:sp>
        <p:nvSpPr>
          <p:cNvPr id="3" name="Content Placeholder 2"/>
          <p:cNvSpPr>
            <a:spLocks noGrp="1"/>
          </p:cNvSpPr>
          <p:nvPr>
            <p:ph idx="1"/>
          </p:nvPr>
        </p:nvSpPr>
        <p:spPr/>
        <p:txBody>
          <a:bodyPr/>
          <a:lstStyle/>
          <a:p>
            <a:r>
              <a:rPr lang="en-US" dirty="0" smtClean="0"/>
              <a:t>Two main categories of location data</a:t>
            </a:r>
          </a:p>
          <a:p>
            <a:pPr lvl="1"/>
            <a:r>
              <a:rPr lang="en-US" dirty="0" smtClean="0">
                <a:solidFill>
                  <a:schemeClr val="bg1">
                    <a:lumMod val="75000"/>
                  </a:schemeClr>
                </a:solidFill>
              </a:rPr>
              <a:t>Presence-only Data</a:t>
            </a:r>
          </a:p>
          <a:p>
            <a:pPr lvl="2"/>
            <a:r>
              <a:rPr lang="en-US" dirty="0" smtClean="0">
                <a:solidFill>
                  <a:schemeClr val="bg1">
                    <a:lumMod val="75000"/>
                  </a:schemeClr>
                </a:solidFill>
              </a:rPr>
              <a:t>Museum records</a:t>
            </a:r>
          </a:p>
          <a:p>
            <a:pPr lvl="2"/>
            <a:r>
              <a:rPr lang="en-US" dirty="0" smtClean="0">
                <a:solidFill>
                  <a:schemeClr val="bg1">
                    <a:lumMod val="75000"/>
                  </a:schemeClr>
                </a:solidFill>
              </a:rPr>
              <a:t>Incidental records</a:t>
            </a:r>
          </a:p>
          <a:p>
            <a:pPr lvl="2"/>
            <a:r>
              <a:rPr lang="en-US" dirty="0" smtClean="0">
                <a:solidFill>
                  <a:schemeClr val="bg1">
                    <a:lumMod val="75000"/>
                  </a:schemeClr>
                </a:solidFill>
              </a:rPr>
              <a:t>No systematic survey</a:t>
            </a:r>
          </a:p>
          <a:p>
            <a:pPr lvl="2"/>
            <a:r>
              <a:rPr lang="en-US" dirty="0" smtClean="0">
                <a:solidFill>
                  <a:schemeClr val="bg1">
                    <a:lumMod val="75000"/>
                  </a:schemeClr>
                </a:solidFill>
              </a:rPr>
              <a:t>No absences</a:t>
            </a:r>
          </a:p>
          <a:p>
            <a:pPr lvl="1"/>
            <a:r>
              <a:rPr lang="en-US" dirty="0" smtClean="0"/>
              <a:t>Presence-Absence Data</a:t>
            </a:r>
          </a:p>
          <a:p>
            <a:pPr lvl="2"/>
            <a:r>
              <a:rPr lang="en-US" dirty="0" smtClean="0"/>
              <a:t>Systematic Surveys (National Breeding Bird Survey)</a:t>
            </a:r>
          </a:p>
          <a:p>
            <a:pPr lvl="2"/>
            <a:r>
              <a:rPr lang="en-US" dirty="0" smtClean="0"/>
              <a:t>Are absences really absences??</a:t>
            </a:r>
          </a:p>
        </p:txBody>
      </p:sp>
    </p:spTree>
    <p:extLst>
      <p:ext uri="{BB962C8B-B14F-4D97-AF65-F5344CB8AC3E}">
        <p14:creationId xmlns:p14="http://schemas.microsoft.com/office/powerpoint/2010/main" val="101458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sp>
        <p:nvSpPr>
          <p:cNvPr id="3" name="Content Placeholder 2"/>
          <p:cNvSpPr>
            <a:spLocks noGrp="1"/>
          </p:cNvSpPr>
          <p:nvPr>
            <p:ph idx="1"/>
          </p:nvPr>
        </p:nvSpPr>
        <p:spPr/>
        <p:txBody>
          <a:bodyPr/>
          <a:lstStyle/>
          <a:p>
            <a:r>
              <a:rPr lang="en-US" dirty="0" smtClean="0"/>
              <a:t>Model the spatial distribution of a species or collection of species.</a:t>
            </a:r>
            <a:endParaRPr lang="en-US" dirty="0"/>
          </a:p>
        </p:txBody>
      </p:sp>
      <p:pic>
        <p:nvPicPr>
          <p:cNvPr id="1026" name="Picture 2" descr="C:\Users\dominic\Documents\StatsGIDP\Statistics papers and courses\Biomath Seminar\Presentation\images\Juniperus_communis_range_ma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971800"/>
            <a:ext cx="3968750" cy="346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8719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Presence Only</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Generally large geographic areas of coverage</a:t>
            </a:r>
          </a:p>
          <a:p>
            <a:pPr lvl="1"/>
            <a:r>
              <a:rPr lang="en-US" dirty="0" smtClean="0"/>
              <a:t>Can use data from multiple </a:t>
            </a:r>
            <a:r>
              <a:rPr lang="en-US" dirty="0" smtClean="0"/>
              <a:t>sources</a:t>
            </a:r>
          </a:p>
          <a:p>
            <a:pPr lvl="2"/>
            <a:r>
              <a:rPr lang="en-US" dirty="0" smtClean="0"/>
              <a:t>Easier to do multi-species comparisons</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246514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Presence Only</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Generally large geographic areas of coverage</a:t>
            </a:r>
          </a:p>
          <a:p>
            <a:pPr lvl="1"/>
            <a:r>
              <a:rPr lang="en-US" dirty="0" smtClean="0"/>
              <a:t>Can use data from multiple sources</a:t>
            </a:r>
          </a:p>
          <a:p>
            <a:pPr lvl="2"/>
            <a:r>
              <a:rPr lang="en-US" dirty="0"/>
              <a:t>Easier to do multi-species comparisons</a:t>
            </a:r>
          </a:p>
          <a:p>
            <a:pPr marL="667512" lvl="2" indent="0">
              <a:buNone/>
            </a:pPr>
            <a:endParaRPr lang="en-US" dirty="0" smtClean="0"/>
          </a:p>
          <a:p>
            <a:r>
              <a:rPr lang="en-US" dirty="0" smtClean="0"/>
              <a:t>Cons:</a:t>
            </a:r>
          </a:p>
          <a:p>
            <a:pPr lvl="1"/>
            <a:r>
              <a:rPr lang="en-US" dirty="0" smtClean="0"/>
              <a:t>Many models not well suited for this type of data</a:t>
            </a:r>
          </a:p>
          <a:p>
            <a:pPr lvl="2"/>
            <a:r>
              <a:rPr lang="en-US" dirty="0" smtClean="0"/>
              <a:t>Leads to the creation of “pseudo-absence” data</a:t>
            </a:r>
          </a:p>
          <a:p>
            <a:pPr lvl="1"/>
            <a:r>
              <a:rPr lang="en-US" dirty="0" smtClean="0"/>
              <a:t>Less information (potentially)</a:t>
            </a:r>
            <a:endParaRPr lang="en-US" dirty="0"/>
          </a:p>
        </p:txBody>
      </p:sp>
    </p:spTree>
    <p:extLst>
      <p:ext uri="{BB962C8B-B14F-4D97-AF65-F5344CB8AC3E}">
        <p14:creationId xmlns:p14="http://schemas.microsoft.com/office/powerpoint/2010/main" val="14414995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Pros and Cons: Presence/Absence</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Potentially more information-rich data</a:t>
            </a:r>
          </a:p>
          <a:p>
            <a:pPr lvl="1"/>
            <a:r>
              <a:rPr lang="en-US" dirty="0" smtClean="0"/>
              <a:t>Fits existing model structures well</a:t>
            </a:r>
          </a:p>
          <a:p>
            <a:pPr lvl="1"/>
            <a:endParaRPr lang="en-US" dirty="0"/>
          </a:p>
          <a:p>
            <a:pPr lvl="1"/>
            <a:endParaRPr lang="en-US" dirty="0"/>
          </a:p>
        </p:txBody>
      </p:sp>
    </p:spTree>
    <p:extLst>
      <p:ext uri="{BB962C8B-B14F-4D97-AF65-F5344CB8AC3E}">
        <p14:creationId xmlns:p14="http://schemas.microsoft.com/office/powerpoint/2010/main" val="31511741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Pros and Cons: Presence/Absence</a:t>
            </a:r>
            <a:endParaRPr lang="en-US" dirty="0"/>
          </a:p>
        </p:txBody>
      </p:sp>
      <p:sp>
        <p:nvSpPr>
          <p:cNvPr id="3" name="Content Placeholder 2"/>
          <p:cNvSpPr>
            <a:spLocks noGrp="1"/>
          </p:cNvSpPr>
          <p:nvPr>
            <p:ph idx="1"/>
          </p:nvPr>
        </p:nvSpPr>
        <p:spPr/>
        <p:txBody>
          <a:bodyPr/>
          <a:lstStyle/>
          <a:p>
            <a:r>
              <a:rPr lang="en-US" dirty="0" smtClean="0"/>
              <a:t>Pros:</a:t>
            </a:r>
          </a:p>
          <a:p>
            <a:pPr lvl="1"/>
            <a:r>
              <a:rPr lang="en-US" dirty="0" smtClean="0"/>
              <a:t>Potentially more information-rich data</a:t>
            </a:r>
          </a:p>
          <a:p>
            <a:pPr lvl="1"/>
            <a:r>
              <a:rPr lang="en-US" dirty="0" smtClean="0"/>
              <a:t>Fits existing model structures well</a:t>
            </a:r>
          </a:p>
          <a:p>
            <a:pPr lvl="1"/>
            <a:endParaRPr lang="en-US" dirty="0"/>
          </a:p>
          <a:p>
            <a:r>
              <a:rPr lang="en-US" dirty="0" smtClean="0"/>
              <a:t>Cons:</a:t>
            </a:r>
          </a:p>
          <a:p>
            <a:pPr lvl="1"/>
            <a:r>
              <a:rPr lang="en-US" dirty="0" smtClean="0"/>
              <a:t>More limited geographic coverage (generally)</a:t>
            </a:r>
          </a:p>
          <a:p>
            <a:pPr lvl="1"/>
            <a:r>
              <a:rPr lang="en-US" dirty="0" smtClean="0"/>
              <a:t>More expensive to generate</a:t>
            </a:r>
          </a:p>
          <a:p>
            <a:pPr lvl="1"/>
            <a:r>
              <a:rPr lang="en-US" dirty="0" smtClean="0"/>
              <a:t>Are absences really absences?</a:t>
            </a:r>
          </a:p>
          <a:p>
            <a:pPr lvl="2"/>
            <a:r>
              <a:rPr lang="en-US" dirty="0" smtClean="0"/>
              <a:t>Detection probability models/ Occupancy Models</a:t>
            </a:r>
            <a:endParaRPr lang="en-US" dirty="0"/>
          </a:p>
        </p:txBody>
      </p:sp>
    </p:spTree>
    <p:extLst>
      <p:ext uri="{BB962C8B-B14F-4D97-AF65-F5344CB8AC3E}">
        <p14:creationId xmlns:p14="http://schemas.microsoft.com/office/powerpoint/2010/main" val="2616278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 Adequacy</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623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 Adequacy</a:t>
            </a:r>
            <a:endParaRPr 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le 3"/>
          <p:cNvSpPr/>
          <p:nvPr/>
        </p:nvSpPr>
        <p:spPr>
          <a:xfrm>
            <a:off x="1729153" y="3887337"/>
            <a:ext cx="5715000" cy="2626022"/>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24993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Evaluation/ Adequacy</a:t>
            </a:r>
            <a:endParaRPr lang="en-US" dirty="0"/>
          </a:p>
        </p:txBody>
      </p:sp>
      <p:sp>
        <p:nvSpPr>
          <p:cNvPr id="5" name="TextBox 4"/>
          <p:cNvSpPr txBox="1"/>
          <p:nvPr/>
        </p:nvSpPr>
        <p:spPr>
          <a:xfrm>
            <a:off x="2362200" y="2286000"/>
            <a:ext cx="3946080" cy="584775"/>
          </a:xfrm>
          <a:prstGeom prst="rect">
            <a:avLst/>
          </a:prstGeom>
          <a:noFill/>
        </p:spPr>
        <p:txBody>
          <a:bodyPr wrap="none" rtlCol="0">
            <a:spAutoFit/>
          </a:bodyPr>
          <a:lstStyle/>
          <a:p>
            <a:r>
              <a:rPr lang="en-US" sz="3200" dirty="0" smtClean="0"/>
              <a:t>Measure of Model Fit</a:t>
            </a:r>
            <a:endParaRPr lang="en-US" sz="3200" dirty="0"/>
          </a:p>
        </p:txBody>
      </p:sp>
      <p:sp>
        <p:nvSpPr>
          <p:cNvPr id="6" name="Plus 5"/>
          <p:cNvSpPr/>
          <p:nvPr/>
        </p:nvSpPr>
        <p:spPr>
          <a:xfrm>
            <a:off x="4030440" y="3124200"/>
            <a:ext cx="60960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799819" y="3962400"/>
            <a:ext cx="3070841" cy="584775"/>
          </a:xfrm>
          <a:prstGeom prst="rect">
            <a:avLst/>
          </a:prstGeom>
          <a:noFill/>
        </p:spPr>
        <p:txBody>
          <a:bodyPr wrap="none" rtlCol="0">
            <a:spAutoFit/>
          </a:bodyPr>
          <a:lstStyle/>
          <a:p>
            <a:r>
              <a:rPr lang="en-US" sz="3200" dirty="0" smtClean="0"/>
              <a:t>Cross Validation</a:t>
            </a:r>
            <a:endParaRPr lang="en-US" sz="3200" dirty="0"/>
          </a:p>
        </p:txBody>
      </p:sp>
      <p:sp>
        <p:nvSpPr>
          <p:cNvPr id="8" name="TextBox 7"/>
          <p:cNvSpPr txBox="1"/>
          <p:nvPr/>
        </p:nvSpPr>
        <p:spPr>
          <a:xfrm>
            <a:off x="609600" y="5029200"/>
            <a:ext cx="7848600" cy="646331"/>
          </a:xfrm>
          <a:prstGeom prst="rect">
            <a:avLst/>
          </a:prstGeom>
          <a:noFill/>
        </p:spPr>
        <p:txBody>
          <a:bodyPr wrap="square" rtlCol="0">
            <a:spAutoFit/>
          </a:bodyPr>
          <a:lstStyle/>
          <a:p>
            <a:r>
              <a:rPr lang="en-US" dirty="0" smtClean="0"/>
              <a:t>Can use measures of variation in model fit metrics between folds of cross-validation (such as the range or standard error) to determine model adequacy.</a:t>
            </a:r>
            <a:endParaRPr lang="en-US" dirty="0"/>
          </a:p>
        </p:txBody>
      </p:sp>
    </p:spTree>
    <p:extLst>
      <p:ext uri="{BB962C8B-B14F-4D97-AF65-F5344CB8AC3E}">
        <p14:creationId xmlns:p14="http://schemas.microsoft.com/office/powerpoint/2010/main" val="36295115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 Measures</a:t>
            </a:r>
            <a:endParaRPr lang="en-US"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6400799" y="4800600"/>
            <a:ext cx="1143001" cy="8382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362200" y="4648200"/>
            <a:ext cx="1143000" cy="11430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986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 Measures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Common measures of model </a:t>
                </a:r>
                <a:r>
                  <a:rPr lang="en-US" dirty="0" smtClean="0"/>
                  <a:t>fit</a:t>
                </a:r>
              </a:p>
              <a:p>
                <a:pPr lvl="1"/>
                <a:r>
                  <a:rPr lang="en-US" dirty="0" smtClean="0"/>
                  <a:t>Traditional measures of model fit:</a:t>
                </a:r>
              </a:p>
              <a:p>
                <a:pPr lvl="2"/>
                <a:r>
                  <a:rPr lang="en-US" dirty="0" smtClean="0"/>
                  <a:t>R</a:t>
                </a:r>
                <a:r>
                  <a:rPr lang="en-US" baseline="30000" dirty="0" smtClean="0"/>
                  <a:t>2</a:t>
                </a:r>
                <a:r>
                  <a:rPr lang="en-US" dirty="0" smtClean="0"/>
                  <a:t>, D</a:t>
                </a:r>
                <a:r>
                  <a:rPr lang="en-US" baseline="30000" dirty="0" smtClean="0"/>
                  <a:t>2</a:t>
                </a:r>
                <a:r>
                  <a:rPr lang="en-US" dirty="0" smtClean="0"/>
                  <a:t>, Information criteria (AIC, BIC, KIC)</a:t>
                </a:r>
              </a:p>
              <a:p>
                <a:pPr lvl="1"/>
                <a:r>
                  <a:rPr lang="en-US" dirty="0" smtClean="0"/>
                  <a:t>Loss functions:</a:t>
                </a:r>
                <a:endParaRPr lang="en-US" dirty="0" smtClean="0"/>
              </a:p>
              <a:p>
                <a:pPr lvl="2"/>
                <a:r>
                  <a:rPr lang="en-US" dirty="0" smtClean="0"/>
                  <a:t>Mean-squared </a:t>
                </a:r>
                <a:r>
                  <a:rPr lang="en-US" dirty="0" smtClean="0"/>
                  <a:t>error</a:t>
                </a:r>
                <a:endParaRPr lang="en-US" dirty="0" smtClean="0"/>
              </a:p>
              <a:p>
                <a:pPr lvl="3"/>
                <a14:m>
                  <m:oMath xmlns:m="http://schemas.openxmlformats.org/officeDocument/2006/math">
                    <m:f>
                      <m:fPr>
                        <m:ctrlPr>
                          <a:rPr lang="en-US" i="1" smtClean="0">
                            <a:latin typeface="Cambria Math"/>
                          </a:rPr>
                        </m:ctrlPr>
                      </m:fPr>
                      <m:num>
                        <m:r>
                          <a:rPr lang="en-US" b="0" i="1" smtClean="0">
                            <a:latin typeface="Cambria Math"/>
                          </a:rPr>
                          <m:t>1</m:t>
                        </m:r>
                      </m:num>
                      <m:den>
                        <m:r>
                          <a:rPr lang="en-US" b="0" i="1" smtClean="0">
                            <a:latin typeface="Cambria Math"/>
                          </a:rPr>
                          <m:t>𝑛</m:t>
                        </m:r>
                      </m:den>
                    </m:f>
                    <m:nary>
                      <m:naryPr>
                        <m:chr m:val="∑"/>
                        <m:subHide m:val="on"/>
                        <m:supHide m:val="on"/>
                        <m:ctrlPr>
                          <a:rPr lang="en-US" i="1" smtClean="0">
                            <a:latin typeface="Cambria Math"/>
                          </a:rPr>
                        </m:ctrlPr>
                      </m:naryPr>
                      <m:sub/>
                      <m:sup/>
                      <m:e>
                        <m:sSup>
                          <m:sSupPr>
                            <m:ctrlPr>
                              <a:rPr lang="en-US" i="1" smtClean="0">
                                <a:latin typeface="Cambria Math"/>
                              </a:rPr>
                            </m:ctrlPr>
                          </m:sSupPr>
                          <m:e>
                            <m:d>
                              <m:dPr>
                                <m:ctrlPr>
                                  <a:rPr lang="en-US" i="1" smtClean="0">
                                    <a:latin typeface="Cambria Math"/>
                                  </a:rPr>
                                </m:ctrlPr>
                              </m:dPr>
                              <m:e>
                                <m:sSub>
                                  <m:sSubPr>
                                    <m:ctrlPr>
                                      <a:rPr lang="en-US" i="1" smtClean="0">
                                        <a:latin typeface="Cambria Math"/>
                                      </a:rPr>
                                    </m:ctrlPr>
                                  </m:sSubPr>
                                  <m:e>
                                    <m:r>
                                      <a:rPr lang="en-US" b="0" i="1" smtClean="0">
                                        <a:latin typeface="Cambria Math"/>
                                      </a:rPr>
                                      <m:t>𝑅𝑒𝑎𝑙</m:t>
                                    </m:r>
                                    <m:r>
                                      <a:rPr lang="en-US" b="0" i="1" smtClean="0">
                                        <a:latin typeface="Cambria Math"/>
                                      </a:rPr>
                                      <m:t> </m:t>
                                    </m:r>
                                    <m:r>
                                      <a:rPr lang="en-US" b="0" i="1" smtClean="0">
                                        <a:latin typeface="Cambria Math"/>
                                      </a:rPr>
                                      <m:t>𝑉𝑎𝑙𝑢𝑒</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𝑃𝑟𝑒𝑑𝑖𝑐𝑡𝑒𝑑</m:t>
                                    </m:r>
                                    <m:r>
                                      <a:rPr lang="en-US" b="0" i="1" smtClean="0">
                                        <a:latin typeface="Cambria Math"/>
                                      </a:rPr>
                                      <m:t> </m:t>
                                    </m:r>
                                    <m:r>
                                      <a:rPr lang="en-US" b="0" i="1" smtClean="0">
                                        <a:latin typeface="Cambria Math"/>
                                      </a:rPr>
                                      <m:t>𝑉𝑎𝑙𝑢𝑒</m:t>
                                    </m:r>
                                  </m:e>
                                  <m:sub>
                                    <m:r>
                                      <a:rPr lang="en-US" b="0" i="1" smtClean="0">
                                        <a:latin typeface="Cambria Math"/>
                                      </a:rPr>
                                      <m:t>𝑖</m:t>
                                    </m:r>
                                  </m:sub>
                                </m:sSub>
                              </m:e>
                            </m:d>
                          </m:e>
                          <m:sup>
                            <m:r>
                              <a:rPr lang="en-US" b="0" i="1" smtClean="0">
                                <a:latin typeface="Cambria Math"/>
                              </a:rPr>
                              <m:t>2</m:t>
                            </m:r>
                          </m:sup>
                        </m:sSup>
                      </m:e>
                    </m:nary>
                  </m:oMath>
                </a14:m>
                <a:endParaRPr lang="en-US" dirty="0" smtClean="0"/>
              </a:p>
              <a:p>
                <a:pPr lvl="3"/>
                <a:endParaRPr lang="en-US" dirty="0" smtClean="0"/>
              </a:p>
              <a:p>
                <a:pPr lvl="2"/>
                <a:endParaRPr lang="en-US" dirty="0" smtClean="0"/>
              </a:p>
              <a:p>
                <a:pPr lvl="2"/>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889" t="-1111"/>
                </a:stretch>
              </a:blipFill>
            </p:spPr>
            <p:txBody>
              <a:bodyPr/>
              <a:lstStyle/>
              <a:p>
                <a:r>
                  <a:rPr lang="en-US">
                    <a:noFill/>
                  </a:rPr>
                  <a:t> </a:t>
                </a:r>
              </a:p>
            </p:txBody>
          </p:sp>
        </mc:Fallback>
      </mc:AlternateContent>
    </p:spTree>
    <p:extLst>
      <p:ext uri="{BB962C8B-B14F-4D97-AF65-F5344CB8AC3E}">
        <p14:creationId xmlns:p14="http://schemas.microsoft.com/office/powerpoint/2010/main" val="3007881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 Measures</a:t>
            </a:r>
            <a:endParaRPr lang="en-US" dirty="0"/>
          </a:p>
        </p:txBody>
      </p:sp>
      <p:sp>
        <p:nvSpPr>
          <p:cNvPr id="3" name="Content Placeholder 2"/>
          <p:cNvSpPr>
            <a:spLocks noGrp="1"/>
          </p:cNvSpPr>
          <p:nvPr>
            <p:ph idx="1"/>
          </p:nvPr>
        </p:nvSpPr>
        <p:spPr/>
        <p:txBody>
          <a:bodyPr/>
          <a:lstStyle/>
          <a:p>
            <a:r>
              <a:rPr lang="en-US" dirty="0" smtClean="0"/>
              <a:t>Common measures of model </a:t>
            </a:r>
            <a:r>
              <a:rPr lang="en-US" dirty="0" smtClean="0"/>
              <a:t>fit</a:t>
            </a:r>
          </a:p>
          <a:p>
            <a:pPr lvl="1"/>
            <a:r>
              <a:rPr lang="en-US" dirty="0" smtClean="0"/>
              <a:t>Loss functions:</a:t>
            </a:r>
            <a:endParaRPr lang="en-US" dirty="0" smtClean="0"/>
          </a:p>
          <a:p>
            <a:pPr lvl="2"/>
            <a:r>
              <a:rPr lang="en-US" dirty="0"/>
              <a:t>AUC (area under the curve)</a:t>
            </a:r>
          </a:p>
          <a:p>
            <a:pPr lvl="3"/>
            <a:r>
              <a:rPr lang="en-US" dirty="0"/>
              <a:t>Gives a measure of the error rate for both true positives and true negatives </a:t>
            </a:r>
          </a:p>
          <a:p>
            <a:pPr lvl="2"/>
            <a:endParaRPr lang="en-US" dirty="0" smtClean="0"/>
          </a:p>
          <a:p>
            <a:endParaRPr lang="en-US" dirty="0"/>
          </a:p>
        </p:txBody>
      </p:sp>
      <p:pic>
        <p:nvPicPr>
          <p:cNvPr id="1026" name="Picture 2" descr="C:\Users\dominic\Documents\StatsGIDP\Statistics papers and courses\Biomath Seminar\Presentation\images\rocco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10" y="3894789"/>
            <a:ext cx="2736815" cy="27368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48497" y="6502011"/>
            <a:ext cx="3213124" cy="276999"/>
          </a:xfrm>
          <a:prstGeom prst="rect">
            <a:avLst/>
          </a:prstGeom>
          <a:noFill/>
        </p:spPr>
        <p:txBody>
          <a:bodyPr wrap="none" rtlCol="0">
            <a:spAutoFit/>
          </a:bodyPr>
          <a:lstStyle/>
          <a:p>
            <a:r>
              <a:rPr lang="en-US" sz="1200" dirty="0" smtClean="0"/>
              <a:t>From: Tape, DG </a:t>
            </a:r>
            <a:r>
              <a:rPr lang="en-US" sz="1200" dirty="0">
                <a:hlinkClick r:id="rId4"/>
              </a:rPr>
              <a:t>http://gim.unmc.edu/dxtests</a:t>
            </a:r>
            <a:endParaRPr lang="en-US" sz="1200" dirty="0"/>
          </a:p>
        </p:txBody>
      </p:sp>
    </p:spTree>
    <p:extLst>
      <p:ext uri="{BB962C8B-B14F-4D97-AF65-F5344CB8AC3E}">
        <p14:creationId xmlns:p14="http://schemas.microsoft.com/office/powerpoint/2010/main" val="2476132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6940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Fit Measures</a:t>
            </a:r>
            <a:endParaRPr lang="en-US" dirty="0"/>
          </a:p>
        </p:txBody>
      </p:sp>
      <p:sp>
        <p:nvSpPr>
          <p:cNvPr id="3" name="Content Placeholder 2"/>
          <p:cNvSpPr>
            <a:spLocks noGrp="1"/>
          </p:cNvSpPr>
          <p:nvPr>
            <p:ph idx="1"/>
          </p:nvPr>
        </p:nvSpPr>
        <p:spPr/>
        <p:txBody>
          <a:bodyPr/>
          <a:lstStyle/>
          <a:p>
            <a:r>
              <a:rPr lang="en-US" dirty="0" smtClean="0"/>
              <a:t>Common measures of model fit</a:t>
            </a:r>
          </a:p>
          <a:p>
            <a:pPr lvl="2"/>
            <a:r>
              <a:rPr lang="en-US" dirty="0"/>
              <a:t>AUC (area under the curve)</a:t>
            </a:r>
          </a:p>
          <a:p>
            <a:pPr lvl="3"/>
            <a:r>
              <a:rPr lang="en-US" dirty="0"/>
              <a:t>Gives a measure of the error rate for both true positives and true negatives </a:t>
            </a:r>
          </a:p>
          <a:p>
            <a:pPr lvl="3"/>
            <a:r>
              <a:rPr lang="en-US" dirty="0"/>
              <a:t>Not well suited for presence only data but </a:t>
            </a:r>
            <a:r>
              <a:rPr lang="en-US" dirty="0" smtClean="0"/>
              <a:t>still frequently </a:t>
            </a:r>
            <a:r>
              <a:rPr lang="en-US" dirty="0"/>
              <a:t>used</a:t>
            </a:r>
          </a:p>
          <a:p>
            <a:pPr lvl="2"/>
            <a:endParaRPr lang="en-US" dirty="0" smtClean="0"/>
          </a:p>
          <a:p>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241" t="12608" r="54713" b="59591"/>
          <a:stretch/>
        </p:blipFill>
        <p:spPr bwMode="auto">
          <a:xfrm>
            <a:off x="743745" y="4191000"/>
            <a:ext cx="7622627" cy="198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404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4800600" y="3962400"/>
            <a:ext cx="1524000" cy="6858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599706" y="3947556"/>
            <a:ext cx="1667493" cy="700644"/>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5928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Omit some data from model training to perform model testing.</a:t>
            </a:r>
          </a:p>
          <a:p>
            <a:pPr lvl="1"/>
            <a:r>
              <a:rPr lang="en-US" dirty="0" smtClean="0"/>
              <a:t>Well studied method in machine learning literature</a:t>
            </a:r>
          </a:p>
        </p:txBody>
      </p:sp>
    </p:spTree>
    <p:extLst>
      <p:ext uri="{BB962C8B-B14F-4D97-AF65-F5344CB8AC3E}">
        <p14:creationId xmlns:p14="http://schemas.microsoft.com/office/powerpoint/2010/main" val="25417492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Omit some data from model training to perform model testing.</a:t>
            </a:r>
          </a:p>
          <a:p>
            <a:pPr lvl="1"/>
            <a:r>
              <a:rPr lang="en-US" dirty="0" smtClean="0"/>
              <a:t>Well studied method in machine learning literature</a:t>
            </a:r>
          </a:p>
          <a:p>
            <a:pPr lvl="2"/>
            <a:r>
              <a:rPr lang="en-US" dirty="0" smtClean="0"/>
              <a:t>Many of the </a:t>
            </a:r>
            <a:r>
              <a:rPr lang="en-US" dirty="0" smtClean="0"/>
              <a:t>flexible algorithms mentioned </a:t>
            </a:r>
            <a:r>
              <a:rPr lang="en-US" dirty="0" smtClean="0"/>
              <a:t>before rely on this to avoid over-fitting</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282" t="42038" r="54188" b="18269"/>
          <a:stretch/>
        </p:blipFill>
        <p:spPr bwMode="auto">
          <a:xfrm>
            <a:off x="1447800" y="4038600"/>
            <a:ext cx="6277707" cy="2565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2599706" y="4045527"/>
            <a:ext cx="1667493" cy="700644"/>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182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Omit some data from model training to perform model testing.</a:t>
            </a:r>
          </a:p>
          <a:p>
            <a:pPr lvl="1"/>
            <a:r>
              <a:rPr lang="en-US" dirty="0" smtClean="0"/>
              <a:t>Well studied method in machine learning literature</a:t>
            </a:r>
          </a:p>
          <a:p>
            <a:pPr lvl="2"/>
            <a:r>
              <a:rPr lang="en-US" dirty="0" smtClean="0"/>
              <a:t>Many of </a:t>
            </a:r>
            <a:r>
              <a:rPr lang="en-US" dirty="0" smtClean="0"/>
              <a:t>the flexible </a:t>
            </a:r>
            <a:r>
              <a:rPr lang="en-US" dirty="0" smtClean="0"/>
              <a:t>algorithms mentioned before rely on this to avoid over-fitting</a:t>
            </a:r>
          </a:p>
          <a:p>
            <a:pPr lvl="1"/>
            <a:r>
              <a:rPr lang="en-US" dirty="0" smtClean="0"/>
              <a:t>Special concerns for cross-validation with spatial data</a:t>
            </a:r>
          </a:p>
          <a:p>
            <a:pPr lvl="2"/>
            <a:endParaRPr lang="en-US" dirty="0"/>
          </a:p>
        </p:txBody>
      </p:sp>
    </p:spTree>
    <p:extLst>
      <p:ext uri="{BB962C8B-B14F-4D97-AF65-F5344CB8AC3E}">
        <p14:creationId xmlns:p14="http://schemas.microsoft.com/office/powerpoint/2010/main" val="5822314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Omit some data from model training to perform model testing.</a:t>
            </a:r>
          </a:p>
          <a:p>
            <a:pPr lvl="1"/>
            <a:r>
              <a:rPr lang="en-US" dirty="0" smtClean="0"/>
              <a:t>Well studied method in machine learning literature</a:t>
            </a:r>
          </a:p>
          <a:p>
            <a:pPr lvl="2"/>
            <a:r>
              <a:rPr lang="en-US" dirty="0"/>
              <a:t>Many of the flexible algorithms mentioned before rely on this to avoid over-fitting</a:t>
            </a:r>
          </a:p>
          <a:p>
            <a:pPr lvl="1"/>
            <a:r>
              <a:rPr lang="en-US" dirty="0" smtClean="0"/>
              <a:t>Special </a:t>
            </a:r>
            <a:r>
              <a:rPr lang="en-US" dirty="0" smtClean="0"/>
              <a:t>concerns for cross-validation with spatial data</a:t>
            </a:r>
          </a:p>
          <a:p>
            <a:pPr lvl="2"/>
            <a:r>
              <a:rPr lang="en-US" dirty="0" smtClean="0"/>
              <a:t>Are k-fold data sets independent?</a:t>
            </a:r>
          </a:p>
          <a:p>
            <a:pPr lvl="2"/>
            <a:endParaRPr lang="en-US" dirty="0" smtClean="0"/>
          </a:p>
          <a:p>
            <a:pPr lvl="2"/>
            <a:endParaRPr lang="en-US" dirty="0"/>
          </a:p>
        </p:txBody>
      </p:sp>
    </p:spTree>
    <p:extLst>
      <p:ext uri="{BB962C8B-B14F-4D97-AF65-F5344CB8AC3E}">
        <p14:creationId xmlns:p14="http://schemas.microsoft.com/office/powerpoint/2010/main" val="8103258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Omit some data from model training to perform model testing.</a:t>
            </a:r>
          </a:p>
          <a:p>
            <a:pPr lvl="1"/>
            <a:r>
              <a:rPr lang="en-US" dirty="0" smtClean="0"/>
              <a:t>Well studied method in machine learning literature</a:t>
            </a:r>
          </a:p>
          <a:p>
            <a:pPr lvl="2"/>
            <a:r>
              <a:rPr lang="en-US" dirty="0"/>
              <a:t>Many of the flexible algorithms mentioned before rely on this to avoid over-fitting</a:t>
            </a:r>
          </a:p>
          <a:p>
            <a:pPr lvl="1"/>
            <a:r>
              <a:rPr lang="en-US" dirty="0" smtClean="0"/>
              <a:t>Special </a:t>
            </a:r>
            <a:r>
              <a:rPr lang="en-US" dirty="0" smtClean="0"/>
              <a:t>concerns for cross-validation with spatial data</a:t>
            </a:r>
          </a:p>
          <a:p>
            <a:pPr lvl="2"/>
            <a:r>
              <a:rPr lang="en-US" dirty="0" smtClean="0"/>
              <a:t>Are k-fold data sets independent?</a:t>
            </a:r>
          </a:p>
          <a:p>
            <a:pPr lvl="2"/>
            <a:r>
              <a:rPr lang="en-US" dirty="0" smtClean="0"/>
              <a:t>Spatial auto-correlation can inflate performance and under-estimate error  &lt;-serious problem!</a:t>
            </a:r>
          </a:p>
          <a:p>
            <a:pPr lvl="2"/>
            <a:endParaRPr lang="en-US" dirty="0"/>
          </a:p>
        </p:txBody>
      </p:sp>
    </p:spTree>
    <p:extLst>
      <p:ext uri="{BB962C8B-B14F-4D97-AF65-F5344CB8AC3E}">
        <p14:creationId xmlns:p14="http://schemas.microsoft.com/office/powerpoint/2010/main" val="350632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SDMs?</a:t>
            </a:r>
            <a:endParaRPr lang="en-US" dirty="0"/>
          </a:p>
        </p:txBody>
      </p:sp>
      <p:sp>
        <p:nvSpPr>
          <p:cNvPr id="3" name="Content Placeholder 2"/>
          <p:cNvSpPr>
            <a:spLocks noGrp="1"/>
          </p:cNvSpPr>
          <p:nvPr>
            <p:ph idx="1"/>
          </p:nvPr>
        </p:nvSpPr>
        <p:spPr/>
        <p:txBody>
          <a:bodyPr>
            <a:normAutofit/>
          </a:bodyPr>
          <a:lstStyle/>
          <a:p>
            <a:endParaRPr lang="en-US" sz="3200" dirty="0" smtClean="0"/>
          </a:p>
          <a:p>
            <a:endParaRPr lang="en-US" sz="3200" dirty="0"/>
          </a:p>
          <a:p>
            <a:pPr lvl="1"/>
            <a:endParaRPr lang="en-US" sz="3200" dirty="0" smtClean="0"/>
          </a:p>
          <a:p>
            <a:pPr lvl="2"/>
            <a:endParaRPr lang="en-US" sz="3200" dirty="0"/>
          </a:p>
          <a:p>
            <a:pPr lvl="1"/>
            <a:endParaRPr lang="en-US" sz="3200" dirty="0"/>
          </a:p>
        </p:txBody>
      </p:sp>
    </p:spTree>
    <p:extLst>
      <p:ext uri="{BB962C8B-B14F-4D97-AF65-F5344CB8AC3E}">
        <p14:creationId xmlns:p14="http://schemas.microsoft.com/office/powerpoint/2010/main" val="15429876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SDMs?</a:t>
            </a:r>
            <a:endParaRPr lang="en-US" dirty="0"/>
          </a:p>
        </p:txBody>
      </p:sp>
      <p:sp>
        <p:nvSpPr>
          <p:cNvPr id="3" name="Content Placeholder 2"/>
          <p:cNvSpPr>
            <a:spLocks noGrp="1"/>
          </p:cNvSpPr>
          <p:nvPr>
            <p:ph idx="1"/>
          </p:nvPr>
        </p:nvSpPr>
        <p:spPr/>
        <p:txBody>
          <a:bodyPr>
            <a:normAutofit/>
          </a:bodyPr>
          <a:lstStyle/>
          <a:p>
            <a:endParaRPr lang="en-US" sz="3200" dirty="0" smtClean="0"/>
          </a:p>
          <a:p>
            <a:endParaRPr lang="en-US" sz="3200" dirty="0"/>
          </a:p>
          <a:p>
            <a:pPr marL="0" indent="0">
              <a:buNone/>
            </a:pPr>
            <a:r>
              <a:rPr lang="en-US" sz="3200" dirty="0" smtClean="0"/>
              <a:t>SDMs can answer important questions in conservation, ecology, and evolution</a:t>
            </a:r>
          </a:p>
          <a:p>
            <a:pPr lvl="1"/>
            <a:endParaRPr lang="en-US" sz="3200" dirty="0" smtClean="0"/>
          </a:p>
          <a:p>
            <a:pPr lvl="2"/>
            <a:endParaRPr lang="en-US" sz="3200" dirty="0"/>
          </a:p>
          <a:p>
            <a:pPr lvl="1"/>
            <a:endParaRPr lang="en-US" sz="3200" dirty="0"/>
          </a:p>
        </p:txBody>
      </p:sp>
    </p:spTree>
    <p:extLst>
      <p:ext uri="{BB962C8B-B14F-4D97-AF65-F5344CB8AC3E}">
        <p14:creationId xmlns:p14="http://schemas.microsoft.com/office/powerpoint/2010/main" val="2231896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How will species distributions change with climate change?</a:t>
            </a:r>
            <a:endParaRPr lang="en-US" dirty="0"/>
          </a:p>
        </p:txBody>
      </p:sp>
      <p:pic>
        <p:nvPicPr>
          <p:cNvPr id="4" name="Picture 9"/>
          <p:cNvPicPr>
            <a:picLocks noChangeAspect="1" noChangeArrowheads="1"/>
          </p:cNvPicPr>
          <p:nvPr/>
        </p:nvPicPr>
        <p:blipFill rotWithShape="1">
          <a:blip r:embed="rId2">
            <a:extLst>
              <a:ext uri="{28A0092B-C50C-407E-A947-70E740481C1C}">
                <a14:useLocalDpi xmlns:a14="http://schemas.microsoft.com/office/drawing/2010/main" val="0"/>
              </a:ext>
            </a:extLst>
          </a:blip>
          <a:srcRect b="31295"/>
          <a:stretch/>
        </p:blipFill>
        <p:spPr bwMode="auto">
          <a:xfrm>
            <a:off x="315913" y="3200400"/>
            <a:ext cx="8523287"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4239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82" t="8173" r="54188" b="18269"/>
          <a:stretch/>
        </p:blipFill>
        <p:spPr bwMode="auto">
          <a:xfrm>
            <a:off x="1447800" y="1758462"/>
            <a:ext cx="6277707" cy="475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1752600" y="2057400"/>
            <a:ext cx="5715000" cy="990600"/>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605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How will these shifts affect conservation efforts?</a:t>
            </a:r>
            <a:endParaRPr lang="en-US" dirty="0"/>
          </a:p>
        </p:txBody>
      </p:sp>
      <p:pic>
        <p:nvPicPr>
          <p:cNvPr id="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5483225"/>
            <a:ext cx="3114675" cy="55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750" t="35112" r="18499" b="19999"/>
          <a:stretch/>
        </p:blipFill>
        <p:spPr bwMode="auto">
          <a:xfrm>
            <a:off x="304800" y="2514600"/>
            <a:ext cx="8039100" cy="2829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64417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Predict </a:t>
            </a:r>
            <a:r>
              <a:rPr lang="en-US" dirty="0" err="1" smtClean="0"/>
              <a:t>unkown</a:t>
            </a:r>
            <a:r>
              <a:rPr lang="en-US" dirty="0" smtClean="0"/>
              <a:t> species ranges</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75" t="17556" r="51125" b="31778"/>
          <a:stretch/>
        </p:blipFill>
        <p:spPr bwMode="auto">
          <a:xfrm>
            <a:off x="1581150" y="2482067"/>
            <a:ext cx="4972050" cy="3680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125" t="84889" r="60875" b="11778"/>
          <a:stretch/>
        </p:blipFill>
        <p:spPr bwMode="auto">
          <a:xfrm>
            <a:off x="1581150" y="6143625"/>
            <a:ext cx="42672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94242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Predict invasive species ranges</a:t>
            </a:r>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25" t="22889" r="23250" b="33333"/>
          <a:stretch/>
        </p:blipFill>
        <p:spPr bwMode="auto">
          <a:xfrm>
            <a:off x="457200" y="2438400"/>
            <a:ext cx="8254355"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478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Meta-analyses</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125" t="22889" r="3875" b="27333"/>
          <a:stretch/>
        </p:blipFill>
        <p:spPr bwMode="auto">
          <a:xfrm>
            <a:off x="457200" y="2590800"/>
            <a:ext cx="83820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0000" t="44988" r="54847" b="46737"/>
          <a:stretch/>
        </p:blipFill>
        <p:spPr bwMode="auto">
          <a:xfrm>
            <a:off x="457200" y="5562599"/>
            <a:ext cx="390525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1637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Meta-analyses</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625" t="23111" r="18500" b="58444"/>
          <a:stretch/>
        </p:blipFill>
        <p:spPr bwMode="auto">
          <a:xfrm>
            <a:off x="457200" y="2771776"/>
            <a:ext cx="8077200" cy="1234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75235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Meta-analyses</a:t>
            </a:r>
            <a:endParaRPr lang="en-US"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750" t="13421" r="21751" b="38095"/>
          <a:stretch/>
        </p:blipFill>
        <p:spPr bwMode="auto">
          <a:xfrm>
            <a:off x="914400" y="2590800"/>
            <a:ext cx="5943600" cy="254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3125" t="45333" r="10875" b="47778"/>
          <a:stretch/>
        </p:blipFill>
        <p:spPr bwMode="auto">
          <a:xfrm>
            <a:off x="1066800" y="5131576"/>
            <a:ext cx="3962400"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7710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58758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sp>
        <p:nvSpPr>
          <p:cNvPr id="3" name="Content Placeholder 2"/>
          <p:cNvSpPr>
            <a:spLocks noGrp="1"/>
          </p:cNvSpPr>
          <p:nvPr>
            <p:ph idx="1"/>
          </p:nvPr>
        </p:nvSpPr>
        <p:spPr/>
        <p:txBody>
          <a:bodyPr/>
          <a:lstStyle/>
          <a:p>
            <a:r>
              <a:rPr lang="en-US" dirty="0" smtClean="0"/>
              <a:t>Species are generally not randomly distributed through space</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40" y="3448833"/>
            <a:ext cx="2394559"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8191" y="5445690"/>
            <a:ext cx="1032655" cy="369332"/>
          </a:xfrm>
          <a:prstGeom prst="rect">
            <a:avLst/>
          </a:prstGeom>
          <a:noFill/>
        </p:spPr>
        <p:txBody>
          <a:bodyPr wrap="none" rtlCol="0">
            <a:spAutoFit/>
          </a:bodyPr>
          <a:lstStyle/>
          <a:p>
            <a:pPr algn="ctr"/>
            <a:r>
              <a:rPr lang="en-US" dirty="0" smtClean="0"/>
              <a:t>Random</a:t>
            </a:r>
            <a:endParaRPr lang="en-US" dirty="0"/>
          </a:p>
        </p:txBody>
      </p:sp>
    </p:spTree>
    <p:extLst>
      <p:ext uri="{BB962C8B-B14F-4D97-AF65-F5344CB8AC3E}">
        <p14:creationId xmlns:p14="http://schemas.microsoft.com/office/powerpoint/2010/main" val="309122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sp>
        <p:nvSpPr>
          <p:cNvPr id="3" name="Content Placeholder 2"/>
          <p:cNvSpPr>
            <a:spLocks noGrp="1"/>
          </p:cNvSpPr>
          <p:nvPr>
            <p:ph idx="1"/>
          </p:nvPr>
        </p:nvSpPr>
        <p:spPr/>
        <p:txBody>
          <a:bodyPr/>
          <a:lstStyle/>
          <a:p>
            <a:r>
              <a:rPr lang="en-US" dirty="0" smtClean="0"/>
              <a:t>Species are generally not randomly distributed through space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448833"/>
            <a:ext cx="2394560"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40" y="3448833"/>
            <a:ext cx="2394559"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8191" y="5445690"/>
            <a:ext cx="1032655" cy="369332"/>
          </a:xfrm>
          <a:prstGeom prst="rect">
            <a:avLst/>
          </a:prstGeom>
          <a:noFill/>
        </p:spPr>
        <p:txBody>
          <a:bodyPr wrap="none" rtlCol="0">
            <a:spAutoFit/>
          </a:bodyPr>
          <a:lstStyle/>
          <a:p>
            <a:pPr algn="ctr"/>
            <a:r>
              <a:rPr lang="en-US" dirty="0" smtClean="0"/>
              <a:t>Random</a:t>
            </a:r>
            <a:endParaRPr lang="en-US" dirty="0"/>
          </a:p>
        </p:txBody>
      </p:sp>
      <p:sp>
        <p:nvSpPr>
          <p:cNvPr id="5" name="TextBox 4"/>
          <p:cNvSpPr txBox="1"/>
          <p:nvPr/>
        </p:nvSpPr>
        <p:spPr>
          <a:xfrm>
            <a:off x="3922286" y="5461162"/>
            <a:ext cx="1103187" cy="369332"/>
          </a:xfrm>
          <a:prstGeom prst="rect">
            <a:avLst/>
          </a:prstGeom>
          <a:noFill/>
        </p:spPr>
        <p:txBody>
          <a:bodyPr wrap="none" rtlCol="0">
            <a:spAutoFit/>
          </a:bodyPr>
          <a:lstStyle/>
          <a:p>
            <a:pPr algn="ctr"/>
            <a:r>
              <a:rPr lang="en-US" dirty="0" smtClean="0"/>
              <a:t>Clumped</a:t>
            </a:r>
            <a:endParaRPr lang="en-US" dirty="0"/>
          </a:p>
        </p:txBody>
      </p:sp>
    </p:spTree>
    <p:extLst>
      <p:ext uri="{BB962C8B-B14F-4D97-AF65-F5344CB8AC3E}">
        <p14:creationId xmlns:p14="http://schemas.microsoft.com/office/powerpoint/2010/main" val="2683606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sp>
        <p:nvSpPr>
          <p:cNvPr id="3" name="Content Placeholder 2"/>
          <p:cNvSpPr>
            <a:spLocks noGrp="1"/>
          </p:cNvSpPr>
          <p:nvPr>
            <p:ph idx="1"/>
          </p:nvPr>
        </p:nvSpPr>
        <p:spPr/>
        <p:txBody>
          <a:bodyPr/>
          <a:lstStyle/>
          <a:p>
            <a:r>
              <a:rPr lang="en-US" dirty="0" smtClean="0"/>
              <a:t>Species are generally not randomly distributed through space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448833"/>
            <a:ext cx="2394560"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40" y="3448833"/>
            <a:ext cx="2394559"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58191" y="5445690"/>
            <a:ext cx="1032655" cy="369332"/>
          </a:xfrm>
          <a:prstGeom prst="rect">
            <a:avLst/>
          </a:prstGeom>
          <a:noFill/>
        </p:spPr>
        <p:txBody>
          <a:bodyPr wrap="none" rtlCol="0">
            <a:spAutoFit/>
          </a:bodyPr>
          <a:lstStyle/>
          <a:p>
            <a:pPr algn="ctr"/>
            <a:r>
              <a:rPr lang="en-US" dirty="0" smtClean="0"/>
              <a:t>Random</a:t>
            </a:r>
            <a:endParaRPr lang="en-US" dirty="0"/>
          </a:p>
        </p:txBody>
      </p:sp>
      <p:sp>
        <p:nvSpPr>
          <p:cNvPr id="5" name="TextBox 4"/>
          <p:cNvSpPr txBox="1"/>
          <p:nvPr/>
        </p:nvSpPr>
        <p:spPr>
          <a:xfrm>
            <a:off x="3922286" y="5461162"/>
            <a:ext cx="1103187" cy="369332"/>
          </a:xfrm>
          <a:prstGeom prst="rect">
            <a:avLst/>
          </a:prstGeom>
          <a:noFill/>
        </p:spPr>
        <p:txBody>
          <a:bodyPr wrap="none" rtlCol="0">
            <a:spAutoFit/>
          </a:bodyPr>
          <a:lstStyle/>
          <a:p>
            <a:pPr algn="ctr"/>
            <a:r>
              <a:rPr lang="en-US" dirty="0" smtClean="0"/>
              <a:t>Clumped</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399" y="3448832"/>
            <a:ext cx="2520170" cy="1993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235347" y="5479858"/>
            <a:ext cx="2546274" cy="369332"/>
          </a:xfrm>
          <a:prstGeom prst="rect">
            <a:avLst/>
          </a:prstGeom>
          <a:noFill/>
        </p:spPr>
        <p:txBody>
          <a:bodyPr wrap="none" rtlCol="0">
            <a:spAutoFit/>
          </a:bodyPr>
          <a:lstStyle/>
          <a:p>
            <a:pPr algn="ctr"/>
            <a:r>
              <a:rPr lang="en-US" dirty="0" smtClean="0"/>
              <a:t>Clumped with Intensity</a:t>
            </a:r>
            <a:endParaRPr lang="en-US" dirty="0"/>
          </a:p>
        </p:txBody>
      </p:sp>
    </p:spTree>
    <p:extLst>
      <p:ext uri="{BB962C8B-B14F-4D97-AF65-F5344CB8AC3E}">
        <p14:creationId xmlns:p14="http://schemas.microsoft.com/office/powerpoint/2010/main" val="38731127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What are species distribution models?</a:t>
            </a:r>
            <a:endParaRPr lang="en-US" sz="40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Species distribution models attempt to model a species distribution as a </a:t>
            </a:r>
            <a:r>
              <a:rPr lang="en-US" dirty="0" smtClean="0"/>
              <a:t>function </a:t>
            </a:r>
            <a:r>
              <a:rPr lang="en-US" dirty="0" smtClean="0"/>
              <a:t>of environmental covariates.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599" y="2286000"/>
            <a:ext cx="2394560"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86000"/>
            <a:ext cx="2394559" cy="189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399" y="2290174"/>
            <a:ext cx="2520170" cy="1890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0835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Names</a:t>
            </a:r>
            <a:endParaRPr lang="en-US" dirty="0"/>
          </a:p>
        </p:txBody>
      </p:sp>
      <p:sp>
        <p:nvSpPr>
          <p:cNvPr id="3" name="Content Placeholder 2"/>
          <p:cNvSpPr>
            <a:spLocks noGrp="1"/>
          </p:cNvSpPr>
          <p:nvPr>
            <p:ph idx="1"/>
          </p:nvPr>
        </p:nvSpPr>
        <p:spPr/>
        <p:txBody>
          <a:bodyPr>
            <a:noAutofit/>
          </a:bodyPr>
          <a:lstStyle/>
          <a:p>
            <a:r>
              <a:rPr lang="en-US" sz="2400" dirty="0"/>
              <a:t>Species Distribution Models</a:t>
            </a:r>
          </a:p>
          <a:p>
            <a:r>
              <a:rPr lang="en-US" sz="2400" dirty="0"/>
              <a:t>Ecological niche models</a:t>
            </a:r>
          </a:p>
          <a:p>
            <a:r>
              <a:rPr lang="en-US" sz="2400" dirty="0"/>
              <a:t>Environmental niche models</a:t>
            </a:r>
          </a:p>
          <a:p>
            <a:r>
              <a:rPr lang="en-US" sz="2400" dirty="0"/>
              <a:t>Climatic niche models</a:t>
            </a:r>
          </a:p>
          <a:p>
            <a:r>
              <a:rPr lang="en-US" sz="2400" dirty="0"/>
              <a:t>Habitat modeling</a:t>
            </a:r>
          </a:p>
          <a:p>
            <a:r>
              <a:rPr lang="en-US" sz="2400" dirty="0"/>
              <a:t>Climate envelope models</a:t>
            </a:r>
          </a:p>
          <a:p>
            <a:r>
              <a:rPr lang="en-US" sz="2400" dirty="0"/>
              <a:t>Bioclimatic envelope models</a:t>
            </a:r>
          </a:p>
          <a:p>
            <a:r>
              <a:rPr lang="en-US" sz="2400" dirty="0"/>
              <a:t>Bioclimatic modeling</a:t>
            </a:r>
          </a:p>
          <a:p>
            <a:r>
              <a:rPr lang="en-US" sz="2400" dirty="0"/>
              <a:t>Predictive distribution models</a:t>
            </a:r>
          </a:p>
          <a:p>
            <a:r>
              <a:rPr lang="en-US" sz="2400" dirty="0"/>
              <a:t>Predictive habitat </a:t>
            </a:r>
            <a:r>
              <a:rPr lang="en-US" sz="2400" dirty="0" smtClean="0"/>
              <a:t>models, etc…</a:t>
            </a:r>
            <a:endParaRPr lang="en-US" sz="2400" dirty="0"/>
          </a:p>
          <a:p>
            <a:endParaRPr lang="en-US" sz="2400" dirty="0"/>
          </a:p>
          <a:p>
            <a:endParaRPr lang="en-US" sz="2400" dirty="0"/>
          </a:p>
        </p:txBody>
      </p:sp>
    </p:spTree>
    <p:extLst>
      <p:ext uri="{BB962C8B-B14F-4D97-AF65-F5344CB8AC3E}">
        <p14:creationId xmlns:p14="http://schemas.microsoft.com/office/powerpoint/2010/main" val="27750143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509</TotalTime>
  <Words>1849</Words>
  <Application>Microsoft Office PowerPoint</Application>
  <PresentationFormat>On-screen Show (4:3)</PresentationFormat>
  <Paragraphs>266</Paragraphs>
  <Slides>46</Slides>
  <Notes>17</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Flow</vt:lpstr>
      <vt:lpstr>Species Distribution Models: Background and Applications</vt:lpstr>
      <vt:lpstr>What are species distribution models?</vt:lpstr>
      <vt:lpstr>What are species distribution models?</vt:lpstr>
      <vt:lpstr>What are species distribution models?</vt:lpstr>
      <vt:lpstr>What are species distribution models?</vt:lpstr>
      <vt:lpstr>What are species distribution models?</vt:lpstr>
      <vt:lpstr>What are species distribution models?</vt:lpstr>
      <vt:lpstr>What are species distribution models?</vt:lpstr>
      <vt:lpstr>Many Names</vt:lpstr>
      <vt:lpstr>Model Formulation</vt:lpstr>
      <vt:lpstr>Many Models</vt:lpstr>
      <vt:lpstr>And More Models</vt:lpstr>
      <vt:lpstr>Two Categories of Methods</vt:lpstr>
      <vt:lpstr>Two Categories of Methods</vt:lpstr>
      <vt:lpstr>Same Basic Formula</vt:lpstr>
      <vt:lpstr>Geo-referenced Locality Data</vt:lpstr>
      <vt:lpstr>Geo-referenced Locality Data</vt:lpstr>
      <vt:lpstr>Geo-referenced Locality Data</vt:lpstr>
      <vt:lpstr>Geo-referenced Locality Data</vt:lpstr>
      <vt:lpstr>Pros and Cons: Presence Only</vt:lpstr>
      <vt:lpstr>Pros and Cons: Presence Only</vt:lpstr>
      <vt:lpstr>Pros and Cons: Presence/Absence</vt:lpstr>
      <vt:lpstr>Pros and Cons: Presence/Absence</vt:lpstr>
      <vt:lpstr>Model Evaluation/ Adequacy</vt:lpstr>
      <vt:lpstr>Model Evaluation/ Adequacy</vt:lpstr>
      <vt:lpstr>Model Evaluation/ Adequacy</vt:lpstr>
      <vt:lpstr>Model Fit Measures</vt:lpstr>
      <vt:lpstr>Model Fit Measures</vt:lpstr>
      <vt:lpstr>Model Fit Measures</vt:lpstr>
      <vt:lpstr>Model Fit Measures</vt:lpstr>
      <vt:lpstr>Cross-validation</vt:lpstr>
      <vt:lpstr>Cross-validation</vt:lpstr>
      <vt:lpstr>Cross-validation</vt:lpstr>
      <vt:lpstr>Cross-validation</vt:lpstr>
      <vt:lpstr>Cross-validation</vt:lpstr>
      <vt:lpstr>Cross-validation</vt:lpstr>
      <vt:lpstr>Why Do We Need SDMs?</vt:lpstr>
      <vt:lpstr>Why Do We Need SDMs?</vt:lpstr>
      <vt:lpstr>Examples</vt:lpstr>
      <vt:lpstr>Examples</vt:lpstr>
      <vt:lpstr>Examples</vt:lpstr>
      <vt:lpstr>Examples</vt:lpstr>
      <vt:lpstr>Examples</vt:lpstr>
      <vt:lpstr>Examples</vt:lpstr>
      <vt:lpstr>Examples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Models and Their Applications</dc:title>
  <dc:creator>Dominic D LaRoche</dc:creator>
  <cp:lastModifiedBy>Dominic D LaRoche</cp:lastModifiedBy>
  <cp:revision>44</cp:revision>
  <dcterms:created xsi:type="dcterms:W3CDTF">2013-09-07T22:06:06Z</dcterms:created>
  <dcterms:modified xsi:type="dcterms:W3CDTF">2013-09-10T19:14:30Z</dcterms:modified>
</cp:coreProperties>
</file>